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314" r:id="rId3"/>
    <p:sldId id="437" r:id="rId4"/>
    <p:sldId id="439" r:id="rId5"/>
    <p:sldId id="461" r:id="rId6"/>
    <p:sldId id="440" r:id="rId7"/>
    <p:sldId id="459" r:id="rId8"/>
    <p:sldId id="462" r:id="rId9"/>
    <p:sldId id="443" r:id="rId10"/>
    <p:sldId id="444" r:id="rId11"/>
    <p:sldId id="445" r:id="rId12"/>
    <p:sldId id="441" r:id="rId13"/>
    <p:sldId id="478" r:id="rId14"/>
    <p:sldId id="460" r:id="rId15"/>
    <p:sldId id="464" r:id="rId16"/>
    <p:sldId id="463" r:id="rId17"/>
    <p:sldId id="446" r:id="rId18"/>
    <p:sldId id="447" r:id="rId19"/>
    <p:sldId id="465" r:id="rId20"/>
    <p:sldId id="448" r:id="rId21"/>
    <p:sldId id="449" r:id="rId22"/>
    <p:sldId id="466" r:id="rId23"/>
    <p:sldId id="467" r:id="rId24"/>
    <p:sldId id="468" r:id="rId25"/>
    <p:sldId id="450" r:id="rId26"/>
    <p:sldId id="469" r:id="rId27"/>
    <p:sldId id="451" r:id="rId28"/>
    <p:sldId id="470" r:id="rId29"/>
    <p:sldId id="455" r:id="rId30"/>
    <p:sldId id="452" r:id="rId31"/>
    <p:sldId id="458" r:id="rId32"/>
    <p:sldId id="471" r:id="rId33"/>
    <p:sldId id="453" r:id="rId34"/>
    <p:sldId id="472" r:id="rId35"/>
    <p:sldId id="454" r:id="rId36"/>
    <p:sldId id="473" r:id="rId37"/>
    <p:sldId id="457" r:id="rId38"/>
    <p:sldId id="474" r:id="rId39"/>
    <p:sldId id="475" r:id="rId40"/>
    <p:sldId id="456" r:id="rId41"/>
    <p:sldId id="476" r:id="rId42"/>
    <p:sldId id="477" r:id="rId43"/>
    <p:sldId id="313" r:id="rId44"/>
  </p:sldIdLst>
  <p:sldSz cx="12192000" cy="6858000"/>
  <p:notesSz cx="6858000" cy="9144000"/>
  <p:defaultTextStyle>
    <a:defPPr>
      <a:defRPr lang="en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A0B7F6"/>
    <a:srgbClr val="FFFFFF"/>
    <a:srgbClr val="FF53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41"/>
    <p:restoredTop sz="91942"/>
  </p:normalViewPr>
  <p:slideViewPr>
    <p:cSldViewPr snapToGrid="0">
      <p:cViewPr varScale="1">
        <p:scale>
          <a:sx n="106" d="100"/>
          <a:sy n="106" d="100"/>
        </p:scale>
        <p:origin x="216" y="384"/>
      </p:cViewPr>
      <p:guideLst/>
    </p:cSldViewPr>
  </p:slideViewPr>
  <p:outlineViewPr>
    <p:cViewPr>
      <p:scale>
        <a:sx n="33" d="100"/>
        <a:sy n="33" d="100"/>
      </p:scale>
      <p:origin x="0" y="-379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67654C-9CB8-EC42-9BDA-64A9D61B0C8A}" type="datetimeFigureOut">
              <a:rPr lang="en-TH" smtClean="0"/>
              <a:t>18/11/2025 R</a:t>
            </a:fld>
            <a:endParaRPr lang="en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3597D-A5CC-9545-A5D6-10582B0ABAD6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687353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9dyxVn1Cac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5895630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20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637359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25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110142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26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367436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27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353131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28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668808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29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09437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30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8511984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31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8814542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32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3442561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33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004024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4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9615888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34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3177516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35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5833906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36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2225451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37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4212643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38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440407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39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5084556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40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0337122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41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6606764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42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9129412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43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748791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5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416682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10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072827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11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635430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สวัสดีครับ การศึกษาทั้งสามฉบับนี้ (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PROCESS, ARISE,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และ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PROMISE)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ถือเป็นการศึกษาที่สำคัญมากในวงการการแพทย์ฉุกเฉินและเวชบำบัดวิกฤต (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Critical Care)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โดยทั้งหมดเกี่ยวข้องกับการจัดการภาวะ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Sepsis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และ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Septic Shock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ครับ</a:t>
            </a:r>
          </a:p>
          <a:p>
            <a:pPr rtl="0"/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สรุปสั้นๆ คือ </a:t>
            </a:r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การศึกษาทั้งสามนี้ (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PROCESS, ARISE, PROMISE) </a:t>
            </a:r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ถูกออกแบบมาเพื่อทดสอบว่า การรักษา 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Sepsis </a:t>
            </a:r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แบบที่เรียกว่า "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Early Goal-Directed Therapy" (EGDT) </a:t>
            </a:r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นั้น ดีกว่าการรักษาตามมาตรฐานทั่วไป (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Usual Care) </a:t>
            </a:r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จริงหรือไม่</a:t>
            </a:r>
            <a:endParaRPr lang="th-TH" dirty="0">
              <a:solidFill>
                <a:srgbClr val="1B1C1D"/>
              </a:solidFill>
              <a:effectLst/>
              <a:latin typeface="Google Sans Text"/>
            </a:endParaRPr>
          </a:p>
          <a:p>
            <a:pPr rtl="0"/>
            <a:r>
              <a:rPr lang="th-TH" b="1" dirty="0">
                <a:solidFill>
                  <a:srgbClr val="1B1C1D"/>
                </a:solidFill>
                <a:effectLst/>
                <a:latin typeface="Google Sans"/>
              </a:rPr>
              <a:t>รายละเอียดของการศึกษา</a:t>
            </a:r>
          </a:p>
          <a:p>
            <a:pPr rtl="0"/>
            <a:r>
              <a:rPr lang="th-TH" b="1" dirty="0">
                <a:solidFill>
                  <a:srgbClr val="1B1C1D"/>
                </a:solidFill>
                <a:effectLst/>
                <a:latin typeface="Google Sans"/>
              </a:rPr>
              <a:t>1. ที่มา: แนวคิด </a:t>
            </a:r>
            <a:r>
              <a:rPr lang="en-US" b="1" dirty="0">
                <a:solidFill>
                  <a:srgbClr val="1B1C1D"/>
                </a:solidFill>
                <a:effectLst/>
                <a:latin typeface="Google Sans"/>
              </a:rPr>
              <a:t>Early Goal-Directed Therapy (EGDT)</a:t>
            </a:r>
          </a:p>
          <a:p>
            <a:pPr rtl="0"/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ก่อนที่การศึกษา 3 ฉบับนี้จะเกิดขึ้น ในปี 2001 มีการศึกษาชิ้นสำคัญชิ้นหนึ่ง (เรียกว่า "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Rivers trial")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ที่พบว่าการกู้ชีพผู้ป่วย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Septic shock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โดยใช้โปรโตคอลที่เข้มงวดที่เรียกว่า 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Early Goal-Directed Therapy (EGDT)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สามารถลดอัตราการเสียชีวิตได้อย่างมาก</a:t>
            </a:r>
          </a:p>
          <a:p>
            <a:pPr rtl="0"/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EGDT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เป็นโปรโตคอลที่ซับซ้อนและต้องมีการตรวจวัดค่าต่างๆ อย่างต่อเนื่อง (เช่น ความดันหลอดเลือดดำส่วนกลาง (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CVP)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และค่าความอิ่มตัวของออกซิเจนในเลือดดำส่วนกลาง (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ScvO2))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โดยมีเป้าหมายเพื่อปรับการให้สารน้ำ ยาเพิ่มความดันโลหิต และการให้เลือด เพื่อให้ร่างกายมีออกซิเจนไปเลี้ยงส่วนต่างๆ อย่างเพียงพอ</a:t>
            </a:r>
          </a:p>
          <a:p>
            <a:pPr rtl="0"/>
            <a:r>
              <a:rPr lang="th-TH" b="1" dirty="0">
                <a:solidFill>
                  <a:srgbClr val="1B1C1D"/>
                </a:solidFill>
                <a:effectLst/>
                <a:latin typeface="Google Sans"/>
              </a:rPr>
              <a:t>2. การศึกษา "</a:t>
            </a:r>
            <a:r>
              <a:rPr lang="en-US" b="1" dirty="0">
                <a:solidFill>
                  <a:srgbClr val="1B1C1D"/>
                </a:solidFill>
                <a:effectLst/>
                <a:latin typeface="Google Sans"/>
              </a:rPr>
              <a:t>Trio" (PROCESS, ARISE, PROMISE)</a:t>
            </a:r>
          </a:p>
          <a:p>
            <a:pPr rtl="0"/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เนื่องจาก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EGDT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เป็นแนวทางที่ซับซ้อนและมีค่าใช้จ่ายสูง วงการแพทย์จึงต้องการหลักฐานยืนยันที่หนักแน่นกว่าการศึกษาเดียว (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Rivers trial)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จึงได้มีการศึกษาขนาดใหญ่ 3 ฉบับนี้ขึ้นในพื้นที่ต่างๆ ทั่วโลก เพื่อทดสอบ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EGDT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อีกครั้ง: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1B1C1D"/>
                </a:solidFill>
                <a:effectLst/>
                <a:latin typeface="Google Sans Text"/>
              </a:rPr>
              <a:t>ProCESS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 (Protocolized Care for Early Septic Shock):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 </a:t>
            </a:r>
            <a:r>
              <a:rPr lang="th-TH" dirty="0" err="1">
                <a:solidFill>
                  <a:srgbClr val="1B1C1D"/>
                </a:solidFill>
                <a:effectLst/>
                <a:latin typeface="Google Sans Text"/>
              </a:rPr>
              <a:t>ทำใน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ประเทศสหรัฐอเมริกา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ARISE (Australasian Resuscitation in Sepsis Evaluation):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 </a:t>
            </a:r>
            <a:r>
              <a:rPr lang="th-TH" dirty="0" err="1">
                <a:solidFill>
                  <a:srgbClr val="1B1C1D"/>
                </a:solidFill>
                <a:effectLst/>
                <a:latin typeface="Google Sans Text"/>
              </a:rPr>
              <a:t>ทำใน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ออสเตรเลียและนิวซีแลนด์ (กลุ่มประเทศ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Australasia)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1B1C1D"/>
                </a:solidFill>
                <a:effectLst/>
                <a:latin typeface="Google Sans Text"/>
              </a:rPr>
              <a:t>ProMISe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 (</a:t>
            </a:r>
            <a:r>
              <a:rPr lang="en-US" b="1" dirty="0" err="1">
                <a:solidFill>
                  <a:srgbClr val="1B1C1D"/>
                </a:solidFill>
                <a:effectLst/>
                <a:latin typeface="Google Sans Text"/>
              </a:rPr>
              <a:t>Protocolised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 Management in Sepsis):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 </a:t>
            </a:r>
            <a:r>
              <a:rPr lang="th-TH" dirty="0" err="1">
                <a:solidFill>
                  <a:srgbClr val="1B1C1D"/>
                </a:solidFill>
                <a:effectLst/>
                <a:latin typeface="Google Sans Text"/>
              </a:rPr>
              <a:t>ทำใน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สหราชอาณาจักร (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UK)</a:t>
            </a:r>
          </a:p>
          <a:p>
            <a:pPr rtl="0"/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การศึกษาทั้งสามนี้เปรียบเทียบการรักษาแบบ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EGDT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ที่เคร่งครัด กับการรักษาตามแนวทางปฏิบัติมาตรฐาน (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Usual Care)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ในยุคปัจจุบัน</a:t>
            </a:r>
          </a:p>
          <a:p>
            <a:pPr rtl="0"/>
            <a:r>
              <a:rPr lang="th-TH" b="1" dirty="0">
                <a:solidFill>
                  <a:srgbClr val="1B1C1D"/>
                </a:solidFill>
                <a:effectLst/>
                <a:latin typeface="Google Sans"/>
              </a:rPr>
              <a:t>3. ผลลัพธ์ที่สำคัญ (</a:t>
            </a:r>
            <a:r>
              <a:rPr lang="en-US" b="1" dirty="0">
                <a:solidFill>
                  <a:srgbClr val="1B1C1D"/>
                </a:solidFill>
                <a:effectLst/>
                <a:latin typeface="Google Sans"/>
              </a:rPr>
              <a:t>The Verdict)</a:t>
            </a:r>
          </a:p>
          <a:p>
            <a:pPr rtl="0"/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ผลลัพธ์ที่ได้จากการศึกษาทั้ง 3 ฉบับนี้ (ซึ่งมีผู้ป่วยรวมกันหลายพันคน) </a:t>
            </a:r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สรุปตรงกันว่า:</a:t>
            </a:r>
            <a:endParaRPr lang="th-TH" dirty="0">
              <a:solidFill>
                <a:srgbClr val="1B1C1D"/>
              </a:solidFill>
              <a:effectLst/>
              <a:latin typeface="Google Sans Text"/>
            </a:endParaRPr>
          </a:p>
          <a:p>
            <a:pPr rtl="0"/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การรักษาแบบ 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EGDT </a:t>
            </a:r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ที่ซับซ้อนนั้น ไม่ได้ให้ผลลัพธ์ที่ดีกว่า (เช่น ไม่ได้ลดอัตราการเสียชีวิต) เมื่อเทียบกับการรักษาตามมาตรฐาน "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Usual Care"</a:t>
            </a:r>
            <a:endParaRPr lang="en-US" dirty="0">
              <a:solidFill>
                <a:srgbClr val="1B1C1D"/>
              </a:solidFill>
              <a:effectLst/>
              <a:latin typeface="Google Sans Text"/>
            </a:endParaRPr>
          </a:p>
          <a:p>
            <a:pPr rtl="0"/>
            <a:r>
              <a:rPr lang="th-TH" b="1" dirty="0">
                <a:solidFill>
                  <a:srgbClr val="1B1C1D"/>
                </a:solidFill>
                <a:effectLst/>
                <a:latin typeface="Google Sans"/>
              </a:rPr>
              <a:t>ทำไมถึงเชื่อมโยงกับคำถามก่อนหน้า (</a:t>
            </a:r>
            <a:r>
              <a:rPr lang="en-US" b="1" dirty="0">
                <a:solidFill>
                  <a:srgbClr val="1B1C1D"/>
                </a:solidFill>
                <a:effectLst/>
                <a:latin typeface="Google Sans"/>
              </a:rPr>
              <a:t>IV 30 ml/kg)?</a:t>
            </a:r>
          </a:p>
          <a:p>
            <a:pPr rtl="0"/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เหตุผลที่ผลการศึกษาทั้งสามไม่แตกต่างกัน ส่วนหนึ่งเป็นเพราะในช่วงเวลาที่ทำการศึกษา (ประมาณปี 2014-2015) "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Usual Care" (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การรักษามาตรฐาน) ได้พัฒนาไปมากแล้ว</a:t>
            </a:r>
          </a:p>
          <a:p>
            <a:pPr rtl="0"/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แพทย์ในกลุ่ม "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Usual Care"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ก็ให้การรักษาที่ "ดุดัน" (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Aggressive)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ตั้งแต่</a:t>
            </a:r>
            <a:r>
              <a:rPr lang="th-TH" dirty="0" err="1">
                <a:solidFill>
                  <a:srgbClr val="1B1C1D"/>
                </a:solidFill>
                <a:effectLst/>
                <a:latin typeface="Google Sans Text"/>
              </a:rPr>
              <a:t>เนิ่นๆ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 อยู่แล้ว เช่น:</a:t>
            </a:r>
          </a:p>
          <a:p>
            <a:pPr rtl="0">
              <a:buFont typeface="+mj-lt"/>
              <a:buAutoNum type="arabicPeriod"/>
            </a:pP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การวินิจฉัยที่รวดเร็ว</a:t>
            </a:r>
          </a:p>
          <a:p>
            <a:pPr rtl="0">
              <a:buFont typeface="+mj-lt"/>
              <a:buAutoNum type="arabicPeriod"/>
            </a:pP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การให้ยาปฏิชีวนะอย่างรวดเร็ว</a:t>
            </a:r>
          </a:p>
          <a:p>
            <a:pPr rtl="0">
              <a:buFont typeface="+mj-lt"/>
              <a:buAutoNum type="arabicPeriod"/>
            </a:pPr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การให้สารน้ำ (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IV fluid) </a:t>
            </a:r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ปริมาณมากตั้งแต่แรกรับ</a:t>
            </a:r>
            <a:endParaRPr lang="th-TH" dirty="0">
              <a:solidFill>
                <a:srgbClr val="1B1C1D"/>
              </a:solidFill>
              <a:effectLst/>
              <a:latin typeface="Google Sans Text"/>
            </a:endParaRPr>
          </a:p>
          <a:p>
            <a:pPr rtl="0"/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ในการศึกษาเหล่านี้ พบว่าผู้ป่วยในกลุ่ม "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Usual Care"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ก็ได้รับสารน้ำปริมาณมาก (ในระดับ 20-30 มล./กก. หรือประมาณ 2-4 ลิตร) ในช่วง 6 ชั่วโมงแรกอยู่แล้ว</a:t>
            </a:r>
          </a:p>
          <a:p>
            <a:pPr rtl="0"/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ดังนั้น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 ที่แนวทางของ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Surviving Sepsis Campaign (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ที่คุณ</a:t>
            </a:r>
            <a:r>
              <a:rPr lang="th-TH" dirty="0" err="1">
                <a:solidFill>
                  <a:srgbClr val="1B1C1D"/>
                </a:solidFill>
                <a:effectLst/>
                <a:latin typeface="Google Sans Text"/>
              </a:rPr>
              <a:t>อัปโห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ลดมา) อ้างอิงถึงการศึกษาเหล่านี้ ก็เพื่อสนับสนุนว่า แม้โปรโตคอล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EGDT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ที่ซับซ้อนจะไม่จำเป็น แต่</a:t>
            </a:r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องค์ประกอบพื้นฐาน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 (เช่น การให้สารน้ำปริมาณมาก 30 มล./กก. ในช่วงแรก) ได้กลายเป็นส่วนหนึ่งของเวชปฏิบัติมาตรฐาน (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Usual Care)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ที่มีประสิทธิภาพไปแล้วนั่นเองครับ</a:t>
            </a:r>
          </a:p>
          <a:p>
            <a:pPr rtl="0"/>
            <a:r>
              <a:rPr lang="th-TH" dirty="0">
                <a:solidFill>
                  <a:srgbClr val="0B57D0"/>
                </a:solidFill>
                <a:effectLst/>
                <a:latin typeface="Google Sans Text"/>
                <a:hlinkClick r:id="rId3"/>
              </a:rPr>
              <a:t>การอัปเดตการรักษา </a:t>
            </a:r>
            <a:r>
              <a:rPr lang="en-US" dirty="0">
                <a:solidFill>
                  <a:srgbClr val="0B57D0"/>
                </a:solidFill>
                <a:effectLst/>
                <a:latin typeface="Google Sans Text"/>
                <a:hlinkClick r:id="rId3"/>
              </a:rPr>
              <a:t>Sepsis</a:t>
            </a:r>
            <a:endParaRPr lang="en-US" dirty="0">
              <a:solidFill>
                <a:srgbClr val="1B1C1D"/>
              </a:solidFill>
              <a:effectLst/>
              <a:latin typeface="Google Sans Text"/>
            </a:endParaRPr>
          </a:p>
          <a:p>
            <a:pPr rtl="0"/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วิดีโอนี้จะอธิบายเพิ่มเติมเกี่ยวกับแนวคิดของ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Early Goal-Directed Therapy (EGDT)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ซึ่งเป็นหัวใจหลักที่การศึกษาทั้งสามนี้เข้าไปตรวจสอบครับ</a:t>
            </a:r>
          </a:p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13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555705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17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94696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18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955015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19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137457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228F2-20B0-2596-C1EE-E3E4768082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B9E991-AA3F-7DBE-BC3E-7EAC7B2310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82BD9-C0F4-4C5C-C9AC-44BDEF3EE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18/11/2025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D6BE5-0D15-887A-AD8B-FBD3E51A2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0D207-FADC-BB4A-DEBA-4C3310E3C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158701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E3451-1C12-662A-5E1A-924E7B97F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6DF0CC-E46A-095D-C51D-86A5DD5E83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75C0F-D0CB-AF71-6FBC-53A137369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18/11/2025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0B4D7-2951-572D-E4D1-8CC02188D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038ED-FA2A-775F-B6EE-41A32A866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63565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32FD0C-8B42-67C5-EEE4-20818C5663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F491E4-4C8B-40ED-DD97-4879AC82C6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F4C60-27FD-6717-19C5-03326F6E6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18/11/2025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E18DB9-11BF-B1C9-8CCD-E62AC25FE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A1EE2-219B-57A8-7BCF-714280F56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213718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BE42B-ABE6-DAFD-2518-45584F8F0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9C015-D1F6-7D61-B324-17C9EB832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05745-A1B7-1E79-7721-DC87344D1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18/11/2025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54862-DF42-4AA3-DFC4-EEB7109CC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269F5-566B-1497-D7C1-8FD2BFA8C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115672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338F2-006B-0A81-0349-D0803FA28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80A24-E166-7D8B-4CAD-0C7DEBED3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CD0FA-121C-BFF0-004F-1D018474B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18/11/2025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79473-A894-DF74-5E9C-990DCAFA8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45D67-C8FB-5603-D99C-506260A73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623992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5A5E7-92FD-EFE2-EF0D-407C40FE2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DC27F-A3EF-B302-95D4-4A22B9933C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76004F-F495-9B2F-4ABC-8E6059C1DA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404E0-603D-5F00-FBE1-1ED17B4B4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18/11/2025 R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86B04C-E259-AF04-F5C1-F18BD56EA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4E93A4-56F0-229A-B59B-D90733EC4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397649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C3C19-E6BA-10FF-1370-EDECDF08A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DE453-7EF6-E502-8FAF-8D78962CFC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AAC65-376F-9099-61FE-F1925B1A84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30DDD3-9B38-7044-B1F1-98CE32D99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7426D1-0BA6-4EAA-D3E6-8F08419D99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DCA2D2-B579-1C17-658A-B6B531A62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18/11/2025 R</a:t>
            </a:fld>
            <a:endParaRPr lang="en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09F4D4-A1BC-4FFF-B3EC-FE9499800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FA67B8-E7AE-60E1-16D2-4CC5342A3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67008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9A594-9049-F104-76DA-B26B260FE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D16095-76B9-6F93-C064-87443EA0A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18/11/2025 R</a:t>
            </a:fld>
            <a:endParaRPr lang="en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2EE0A8-EDC6-A823-3CA1-26506101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926139-245C-565C-EE19-2A945D7ED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015331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CEDB95-5DAB-7B7D-920B-1F1A1F7AF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18/11/2025 R</a:t>
            </a:fld>
            <a:endParaRPr lang="en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58EEC8-EB5B-153B-8AB0-EC3CA54A0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37F35-F83F-3F39-D4D0-BC772225E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892498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C8F81-F6AF-0353-27F1-30EFB19ED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6D86F-6DE9-446B-10FA-B20134D9F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AFCDEC-DDC5-8BE4-C762-86E1B44D16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BD0312-D88A-1DF4-1CFA-553B6F7B9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18/11/2025 R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E34B24-B3DD-71C4-A1FE-EA57C0828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2D8993-EA49-4B6C-5262-DA572A74C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566465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D5975-269C-4AD7-7A73-C558223B6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99D1A-E995-4CAD-969C-51A58793BB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3CA199-0ABC-A862-947C-280BD6738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87121D-DF22-2F0F-9109-E881521DB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18/11/2025 R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775D4B-A126-0788-839D-F4E0D33BA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A371D-56CB-1C4A-B78F-F1BCCF017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475710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9A3248-F5E9-6208-B845-607277DA3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6F82E-009C-C9FA-1F44-EBD909308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347D4-0518-D4CF-B911-06969F2BFE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1C279-2115-9B4A-A71D-A7DC771806E5}" type="datetimeFigureOut">
              <a:rPr lang="en-TH" smtClean="0"/>
              <a:t>18/11/2025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0384D-0CEA-1129-9C3D-33D5BC6F14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7262C-621C-9B86-2903-6A4DE08D9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359909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hyperlink" Target="https://tomato-worthy-basilisk-257.mypinata.cloud/ipfs/bafybeiaehxrfaggtsebbw5tqzt4xqngmjshfhptse32db3mq3lbrk3f2l4/" TargetMode="External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hocksimulation.vercel.app/" TargetMode="External"/><Relationship Id="rId5" Type="http://schemas.openxmlformats.org/officeDocument/2006/relationships/image" Target="../media/image47.png"/><Relationship Id="rId4" Type="http://schemas.openxmlformats.org/officeDocument/2006/relationships/hyperlink" Target="https://www.mdnxs.com/topics-2/procedures/swan-ganz-catheter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vphysiology.com/blood-pressure/bp022" TargetMode="Externa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FB7C9-EA46-7659-F4DC-4D7B75154A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r>
              <a:rPr lang="en-TH" sz="8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ESICM 2025 part 2</a:t>
            </a:r>
            <a:br>
              <a:rPr lang="en-TH" sz="8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The volumn of resuscitation fluid + ROSE concept</a:t>
            </a:r>
            <a:endParaRPr lang="en-TH" sz="8000" i="1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605273-0606-D429-A766-9652D9AC9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20376"/>
            <a:ext cx="9144000" cy="464349"/>
          </a:xfr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r>
              <a:rPr lang="en-TH" dirty="0">
                <a:solidFill>
                  <a:schemeClr val="bg1"/>
                </a:solidFill>
              </a:rPr>
              <a:t>Emergency department Maharat nakhonratchasima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77CA170-4E0D-4489-2D57-56C9C886F025}"/>
              </a:ext>
            </a:extLst>
          </p:cNvPr>
          <p:cNvSpPr txBox="1">
            <a:spLocks/>
          </p:cNvSpPr>
          <p:nvPr/>
        </p:nvSpPr>
        <p:spPr>
          <a:xfrm>
            <a:off x="7304442" y="5271288"/>
            <a:ext cx="3363558" cy="464349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TH" dirty="0">
                <a:solidFill>
                  <a:schemeClr val="bg1"/>
                </a:solidFill>
              </a:rPr>
              <a:t>R3 Nattawit Kaewkomoot</a:t>
            </a:r>
          </a:p>
        </p:txBody>
      </p:sp>
    </p:spTree>
    <p:extLst>
      <p:ext uri="{BB962C8B-B14F-4D97-AF65-F5344CB8AC3E}">
        <p14:creationId xmlns:p14="http://schemas.microsoft.com/office/powerpoint/2010/main" val="668877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ESICM 2025 part 2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BA3E69-EB0B-3E38-DBB3-8AB359DA7ED0}"/>
              </a:ext>
            </a:extLst>
          </p:cNvPr>
          <p:cNvSpPr txBox="1"/>
          <p:nvPr/>
        </p:nvSpPr>
        <p:spPr>
          <a:xfrm>
            <a:off x="483001" y="1912372"/>
            <a:ext cx="11225998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Objective : </a:t>
            </a:r>
          </a:p>
          <a:p>
            <a:r>
              <a:rPr lang="en-US" dirty="0"/>
              <a:t>	Provided guideline with evidence base on the </a:t>
            </a:r>
            <a:r>
              <a:rPr lang="en-US" b="1" dirty="0"/>
              <a:t>volume</a:t>
            </a:r>
            <a:r>
              <a:rPr lang="en-US" dirty="0"/>
              <a:t> of early resuscitation for </a:t>
            </a:r>
            <a:r>
              <a:rPr lang="en-US" b="1" dirty="0"/>
              <a:t>critical-ill adult patients</a:t>
            </a:r>
          </a:p>
          <a:p>
            <a:endParaRPr lang="en-US" b="1" dirty="0"/>
          </a:p>
          <a:p>
            <a:r>
              <a:rPr lang="en-US" sz="2800" b="1" dirty="0"/>
              <a:t>Methods : </a:t>
            </a:r>
          </a:p>
          <a:p>
            <a:r>
              <a:rPr lang="en-US" sz="3200" b="1" dirty="0"/>
              <a:t>	</a:t>
            </a:r>
            <a:r>
              <a:rPr lang="en-US" dirty="0"/>
              <a:t>Reviews literature and reanalyze, presented with PICO and applied </a:t>
            </a:r>
            <a:r>
              <a:rPr lang="en-US" b="1" dirty="0"/>
              <a:t>grade approach</a:t>
            </a:r>
          </a:p>
          <a:p>
            <a:endParaRPr lang="en-US" sz="2000" dirty="0"/>
          </a:p>
          <a:p>
            <a:r>
              <a:rPr lang="en-US" sz="2800" b="1" dirty="0"/>
              <a:t>Result :</a:t>
            </a:r>
          </a:p>
          <a:p>
            <a:r>
              <a:rPr lang="en-US" sz="3200" b="1" dirty="0"/>
              <a:t>	</a:t>
            </a:r>
            <a:r>
              <a:rPr lang="en-US" dirty="0"/>
              <a:t>10 PICO question</a:t>
            </a:r>
          </a:p>
          <a:p>
            <a:r>
              <a:rPr lang="en-US" dirty="0"/>
              <a:t>		- SEPSIS  				3 question</a:t>
            </a:r>
          </a:p>
          <a:p>
            <a:r>
              <a:rPr lang="en-US" dirty="0"/>
              <a:t>		- Hemorrhagic shock 		3 question</a:t>
            </a:r>
          </a:p>
          <a:p>
            <a:r>
              <a:rPr lang="en-US" dirty="0"/>
              <a:t>		- Obstructive shock 		2 question</a:t>
            </a:r>
          </a:p>
          <a:p>
            <a:r>
              <a:rPr lang="en-US" dirty="0"/>
              <a:t>		- Left-side cardiogenic shock 		1 question</a:t>
            </a:r>
          </a:p>
          <a:p>
            <a:r>
              <a:rPr lang="en-US" dirty="0"/>
              <a:t>		- ARDS 				1 question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B2A1A0-88EB-B5B9-0B50-AAD05C163A55}"/>
              </a:ext>
            </a:extLst>
          </p:cNvPr>
          <p:cNvSpPr txBox="1"/>
          <p:nvPr/>
        </p:nvSpPr>
        <p:spPr>
          <a:xfrm>
            <a:off x="7844590" y="3896042"/>
            <a:ext cx="4093010" cy="9541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“w</a:t>
            </a:r>
            <a:r>
              <a:rPr lang="en-TH" sz="1400" dirty="0"/>
              <a:t>e recommendation” = Strong recommedation</a:t>
            </a:r>
          </a:p>
          <a:p>
            <a:r>
              <a:rPr lang="en-US" sz="1400" dirty="0"/>
              <a:t>“w</a:t>
            </a:r>
            <a:r>
              <a:rPr lang="en-TH" sz="1400" dirty="0"/>
              <a:t>e suggest” = Weak or Conditional recommendation</a:t>
            </a:r>
          </a:p>
          <a:p>
            <a:r>
              <a:rPr lang="en-TH" sz="1400" dirty="0"/>
              <a:t>“best practice” = Ungraded</a:t>
            </a:r>
          </a:p>
          <a:p>
            <a:r>
              <a:rPr lang="en-TH" sz="1400" dirty="0"/>
              <a:t>“no recommendation”</a:t>
            </a: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4E19BC31-20B8-43EA-8577-793531C78DD0}"/>
              </a:ext>
            </a:extLst>
          </p:cNvPr>
          <p:cNvCxnSpPr>
            <a:cxnSpLocks/>
            <a:endCxn id="4" idx="1"/>
          </p:cNvCxnSpPr>
          <p:nvPr/>
        </p:nvCxnSpPr>
        <p:spPr>
          <a:xfrm rot="16200000" flipH="1">
            <a:off x="7533873" y="4062379"/>
            <a:ext cx="477054" cy="144379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452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Q1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057A1B-DB99-1C87-4B2A-163EFA4BB5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13"/>
          <a:stretch/>
        </p:blipFill>
        <p:spPr>
          <a:xfrm>
            <a:off x="838200" y="1964521"/>
            <a:ext cx="10515600" cy="27860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CE5F3C0-9753-E2A8-C3E3-E4742204E874}"/>
              </a:ext>
            </a:extLst>
          </p:cNvPr>
          <p:cNvSpPr/>
          <p:nvPr/>
        </p:nvSpPr>
        <p:spPr>
          <a:xfrm>
            <a:off x="2514600" y="2209800"/>
            <a:ext cx="1320800" cy="203200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B36EC7-4F5D-40A4-0847-ADFBED41E794}"/>
              </a:ext>
            </a:extLst>
          </p:cNvPr>
          <p:cNvSpPr/>
          <p:nvPr/>
        </p:nvSpPr>
        <p:spPr>
          <a:xfrm>
            <a:off x="3721100" y="2864536"/>
            <a:ext cx="2844800" cy="203200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CF056B-8679-F302-E5B6-9DD9B07606A4}"/>
              </a:ext>
            </a:extLst>
          </p:cNvPr>
          <p:cNvSpPr/>
          <p:nvPr/>
        </p:nvSpPr>
        <p:spPr>
          <a:xfrm>
            <a:off x="2368550" y="3087471"/>
            <a:ext cx="2736850" cy="225543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FCB978-EE3B-821B-002D-9CEFF7CEFC3A}"/>
              </a:ext>
            </a:extLst>
          </p:cNvPr>
          <p:cNvCxnSpPr>
            <a:cxnSpLocks/>
          </p:cNvCxnSpPr>
          <p:nvPr/>
        </p:nvCxnSpPr>
        <p:spPr>
          <a:xfrm>
            <a:off x="9259104" y="2864536"/>
            <a:ext cx="6468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615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Q1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DB6CB1-2925-114F-38DC-FD0DC0877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3250229"/>
            <a:ext cx="5029200" cy="324264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1F71E0-35CC-4822-DB6E-35F1324361EF}"/>
              </a:ext>
            </a:extLst>
          </p:cNvPr>
          <p:cNvSpPr txBox="1"/>
          <p:nvPr/>
        </p:nvSpPr>
        <p:spPr>
          <a:xfrm>
            <a:off x="463713" y="1805791"/>
            <a:ext cx="1012808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2000" b="1" dirty="0"/>
              <a:t>Initial phase :</a:t>
            </a:r>
            <a:r>
              <a:rPr lang="en-TH" dirty="0"/>
              <a:t> </a:t>
            </a:r>
          </a:p>
          <a:p>
            <a:r>
              <a:rPr lang="en-TH" dirty="0"/>
              <a:t>- 1 – 6 hr of Treatment or within 3 hr (high income countries)</a:t>
            </a:r>
          </a:p>
          <a:p>
            <a:endParaRPr lang="en-TH" dirty="0"/>
          </a:p>
          <a:p>
            <a:r>
              <a:rPr lang="en-TH" dirty="0"/>
              <a:t>*SSC</a:t>
            </a:r>
            <a:r>
              <a:rPr lang="en-TH" baseline="30000" dirty="0"/>
              <a:t>4</a:t>
            </a:r>
            <a:r>
              <a:rPr lang="en-TH" dirty="0"/>
              <a:t> suggest at least initial fluid 30 ml/kg</a:t>
            </a:r>
          </a:p>
          <a:p>
            <a:r>
              <a:rPr lang="en-TH" b="1" dirty="0"/>
              <a:t>&gt;</a:t>
            </a:r>
            <a:r>
              <a:rPr lang="en-TH" dirty="0"/>
              <a:t> </a:t>
            </a:r>
            <a:r>
              <a:rPr lang="en-US" b="1" dirty="0"/>
              <a:t>S</a:t>
            </a:r>
            <a:r>
              <a:rPr lang="en-TH" b="1" dirty="0"/>
              <a:t>everal observsional study</a:t>
            </a:r>
            <a:r>
              <a:rPr lang="en-TH" dirty="0"/>
              <a:t> </a:t>
            </a:r>
            <a:r>
              <a:rPr lang="en-TH" dirty="0">
                <a:sym typeface="Wingdings" pitchFamily="2" charset="2"/>
              </a:rPr>
              <a:t> Harm form positive cumulative fluid balance (High mortality)</a:t>
            </a:r>
            <a:r>
              <a:rPr lang="en-TH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AF627A-CD5C-3ECF-035F-7D709E0FC0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13" r="45183" b="73836"/>
          <a:stretch/>
        </p:blipFill>
        <p:spPr>
          <a:xfrm>
            <a:off x="3715869" y="597515"/>
            <a:ext cx="7248272" cy="860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3E530A-D222-C915-0ACB-CCE78DFCF304}"/>
              </a:ext>
            </a:extLst>
          </p:cNvPr>
          <p:cNvSpPr txBox="1"/>
          <p:nvPr/>
        </p:nvSpPr>
        <p:spPr>
          <a:xfrm>
            <a:off x="246529" y="6354884"/>
            <a:ext cx="31017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4</a:t>
            </a:r>
            <a:r>
              <a:rPr lang="en-TH" sz="1000" dirty="0"/>
              <a:t>Evans L, Rhodes A, Alhazzani W et al (2021) Surviving sepsis campaign: international guidelines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FDC31E-A3C8-8593-C65E-74CD21F9C7FF}"/>
              </a:ext>
            </a:extLst>
          </p:cNvPr>
          <p:cNvSpPr/>
          <p:nvPr/>
        </p:nvSpPr>
        <p:spPr>
          <a:xfrm>
            <a:off x="5822577" y="926304"/>
            <a:ext cx="1653988" cy="243589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809857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Q1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1F71E0-35CC-4822-DB6E-35F1324361EF}"/>
              </a:ext>
            </a:extLst>
          </p:cNvPr>
          <p:cNvSpPr txBox="1"/>
          <p:nvPr/>
        </p:nvSpPr>
        <p:spPr>
          <a:xfrm>
            <a:off x="463713" y="1805791"/>
            <a:ext cx="10128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4472C4"/>
                </a:highlight>
              </a:rPr>
              <a:t>Support [SSC</a:t>
            </a:r>
            <a:r>
              <a:rPr lang="en-US" sz="2000" b="1" baseline="30000" dirty="0">
                <a:solidFill>
                  <a:schemeClr val="bg1"/>
                </a:solidFill>
                <a:highlight>
                  <a:srgbClr val="4472C4"/>
                </a:highlight>
              </a:rPr>
              <a:t>4</a:t>
            </a:r>
            <a:r>
              <a:rPr lang="en-US" sz="2000" b="1" dirty="0">
                <a:solidFill>
                  <a:schemeClr val="bg1"/>
                </a:solidFill>
                <a:highlight>
                  <a:srgbClr val="4472C4"/>
                </a:highlight>
              </a:rPr>
              <a:t>]</a:t>
            </a:r>
            <a:endParaRPr lang="en-TH" dirty="0">
              <a:solidFill>
                <a:schemeClr val="bg1"/>
              </a:solidFill>
              <a:highlight>
                <a:srgbClr val="4472C4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FA88C4-7F99-0AC4-5ABA-59AAD623E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280" y="1767196"/>
            <a:ext cx="5575300" cy="876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1534E1-89D2-55A2-27C4-D23455376595}"/>
              </a:ext>
            </a:extLst>
          </p:cNvPr>
          <p:cNvSpPr txBox="1"/>
          <p:nvPr/>
        </p:nvSpPr>
        <p:spPr>
          <a:xfrm>
            <a:off x="246529" y="6354884"/>
            <a:ext cx="31017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4</a:t>
            </a:r>
            <a:r>
              <a:rPr lang="en-TH" sz="1000" dirty="0"/>
              <a:t>Evans L, Rhodes A, Alhazzani W et al (2021) Surviving sepsis campaign: international guidelines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33BBA50-DB98-BC2B-DFA1-8E4627A0C3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13" r="45183" b="73836"/>
          <a:stretch/>
        </p:blipFill>
        <p:spPr>
          <a:xfrm>
            <a:off x="3715869" y="597515"/>
            <a:ext cx="7248272" cy="86078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4EF2648-5019-3620-3877-0F696D676E52}"/>
              </a:ext>
            </a:extLst>
          </p:cNvPr>
          <p:cNvSpPr/>
          <p:nvPr/>
        </p:nvSpPr>
        <p:spPr>
          <a:xfrm>
            <a:off x="5822577" y="926304"/>
            <a:ext cx="1653988" cy="243589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B8E8C9-12CB-29B7-3DBA-DCA48AC96F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935" y="3721610"/>
            <a:ext cx="5531223" cy="11175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FADB08-0D31-2B9F-C76B-75AEF1A6D6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842" y="3554251"/>
            <a:ext cx="5677098" cy="145228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993644-B309-BFAB-5EF6-EBF03C24978C}"/>
              </a:ext>
            </a:extLst>
          </p:cNvPr>
          <p:cNvCxnSpPr>
            <a:cxnSpLocks/>
          </p:cNvCxnSpPr>
          <p:nvPr/>
        </p:nvCxnSpPr>
        <p:spPr>
          <a:xfrm>
            <a:off x="3324253" y="4403558"/>
            <a:ext cx="2607375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4B63B7-605F-8667-070B-A9BC28E0356F}"/>
              </a:ext>
            </a:extLst>
          </p:cNvPr>
          <p:cNvCxnSpPr>
            <a:cxnSpLocks/>
          </p:cNvCxnSpPr>
          <p:nvPr/>
        </p:nvCxnSpPr>
        <p:spPr>
          <a:xfrm>
            <a:off x="3098248" y="4676274"/>
            <a:ext cx="1786573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79F8F49-8830-9A31-D72A-B0987114BDC5}"/>
              </a:ext>
            </a:extLst>
          </p:cNvPr>
          <p:cNvSpPr/>
          <p:nvPr/>
        </p:nvSpPr>
        <p:spPr>
          <a:xfrm>
            <a:off x="344907" y="3606216"/>
            <a:ext cx="493294" cy="207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B0706BD-B086-45E4-4E67-C7ED2381B68B}"/>
              </a:ext>
            </a:extLst>
          </p:cNvPr>
          <p:cNvCxnSpPr>
            <a:cxnSpLocks/>
          </p:cNvCxnSpPr>
          <p:nvPr/>
        </p:nvCxnSpPr>
        <p:spPr>
          <a:xfrm>
            <a:off x="2059522" y="4938352"/>
            <a:ext cx="3775087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0D67740-B609-29F7-790D-0E4245BCE8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3798" y="5109208"/>
            <a:ext cx="2628900" cy="1143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801D90-8FFA-6309-1634-A216CD5C1A5B}"/>
              </a:ext>
            </a:extLst>
          </p:cNvPr>
          <p:cNvSpPr txBox="1"/>
          <p:nvPr/>
        </p:nvSpPr>
        <p:spPr>
          <a:xfrm>
            <a:off x="3098248" y="6354884"/>
            <a:ext cx="50231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aseline="30000" dirty="0"/>
              <a:t>22</a:t>
            </a:r>
            <a:r>
              <a:rPr lang="en-TH" sz="1000" dirty="0"/>
              <a:t>Kuttab HI, Lykins JD, Hughes MD et al (2019) Evaluation and predictors of fluid resuscitation in patients with severe sepsis and septic shock. Crit Care Med 47(11):1582–1590</a:t>
            </a:r>
          </a:p>
        </p:txBody>
      </p:sp>
    </p:spTree>
    <p:extLst>
      <p:ext uri="{BB962C8B-B14F-4D97-AF65-F5344CB8AC3E}">
        <p14:creationId xmlns:p14="http://schemas.microsoft.com/office/powerpoint/2010/main" val="2586781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Q1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1F71E0-35CC-4822-DB6E-35F1324361EF}"/>
              </a:ext>
            </a:extLst>
          </p:cNvPr>
          <p:cNvSpPr txBox="1"/>
          <p:nvPr/>
        </p:nvSpPr>
        <p:spPr>
          <a:xfrm>
            <a:off x="463713" y="1805791"/>
            <a:ext cx="10128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4472C4"/>
                </a:highlight>
              </a:rPr>
              <a:t>Support [SSC</a:t>
            </a:r>
            <a:r>
              <a:rPr lang="en-US" sz="2000" b="1" baseline="30000" dirty="0">
                <a:solidFill>
                  <a:schemeClr val="bg1"/>
                </a:solidFill>
                <a:highlight>
                  <a:srgbClr val="4472C4"/>
                </a:highlight>
              </a:rPr>
              <a:t>4</a:t>
            </a:r>
            <a:r>
              <a:rPr lang="en-US" sz="2000" b="1" dirty="0">
                <a:solidFill>
                  <a:schemeClr val="bg1"/>
                </a:solidFill>
                <a:highlight>
                  <a:srgbClr val="4472C4"/>
                </a:highlight>
              </a:rPr>
              <a:t>]</a:t>
            </a:r>
            <a:endParaRPr lang="en-TH" dirty="0">
              <a:solidFill>
                <a:schemeClr val="bg1"/>
              </a:solidFill>
              <a:highlight>
                <a:srgbClr val="4472C4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FA88C4-7F99-0AC4-5ABA-59AAD623E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280" y="1767196"/>
            <a:ext cx="5575300" cy="876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1534E1-89D2-55A2-27C4-D23455376595}"/>
              </a:ext>
            </a:extLst>
          </p:cNvPr>
          <p:cNvSpPr txBox="1"/>
          <p:nvPr/>
        </p:nvSpPr>
        <p:spPr>
          <a:xfrm>
            <a:off x="246529" y="6354884"/>
            <a:ext cx="31017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4</a:t>
            </a:r>
            <a:r>
              <a:rPr lang="en-TH" sz="1000" dirty="0"/>
              <a:t>Evans L, Rhodes A, Alhazzani W et al (2021) Surviving sepsis campaign: international guidelines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5D5101-3357-9A09-F63C-5AFB2060D1FE}"/>
              </a:ext>
            </a:extLst>
          </p:cNvPr>
          <p:cNvSpPr txBox="1"/>
          <p:nvPr/>
        </p:nvSpPr>
        <p:spPr>
          <a:xfrm>
            <a:off x="7895663" y="6339113"/>
            <a:ext cx="46795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6</a:t>
            </a:r>
            <a:r>
              <a:rPr lang="en-US" sz="1000" dirty="0"/>
              <a:t>Shapiro NI, Douglas IS, Brower RG et al (2023) Early restrictive or liberal fluid management for sepsis-induced hypotension. N </a:t>
            </a:r>
            <a:r>
              <a:rPr lang="en-US" sz="1000" dirty="0" err="1"/>
              <a:t>Engl</a:t>
            </a:r>
            <a:r>
              <a:rPr lang="en-US" sz="1000" dirty="0"/>
              <a:t> J Med 388:499–510. </a:t>
            </a:r>
            <a:endParaRPr lang="en-TH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1D4521-C696-3F90-EE93-1B8149F5A055}"/>
              </a:ext>
            </a:extLst>
          </p:cNvPr>
          <p:cNvSpPr txBox="1"/>
          <p:nvPr/>
        </p:nvSpPr>
        <p:spPr>
          <a:xfrm>
            <a:off x="463713" y="2758599"/>
            <a:ext cx="1138314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FF535E"/>
                </a:highlight>
              </a:rPr>
              <a:t>Question or Against</a:t>
            </a:r>
            <a:r>
              <a:rPr lang="en-US" sz="2000" b="1" dirty="0">
                <a:solidFill>
                  <a:schemeClr val="bg1"/>
                </a:solidFill>
              </a:rPr>
              <a:t>  </a:t>
            </a:r>
            <a:r>
              <a:rPr lang="en-US" sz="2000" b="1" dirty="0"/>
              <a:t>(CLASSIC</a:t>
            </a:r>
            <a:r>
              <a:rPr lang="en-US" sz="2000" b="1" baseline="30000" dirty="0"/>
              <a:t>5</a:t>
            </a:r>
            <a:r>
              <a:rPr lang="en-US" sz="2000" b="1" dirty="0"/>
              <a:t> and CLLOVERS</a:t>
            </a:r>
            <a:r>
              <a:rPr lang="en-US" sz="2000" b="1" baseline="30000" dirty="0"/>
              <a:t>6</a:t>
            </a:r>
            <a:r>
              <a:rPr lang="en-US" sz="2000" b="1" dirty="0"/>
              <a:t> trials)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US" sz="1800" u="sng" dirty="0" err="1"/>
              <a:t>Meyhoﬀ</a:t>
            </a:r>
            <a:r>
              <a:rPr lang="en-US" sz="1800" u="sng" dirty="0"/>
              <a:t> TS et al</a:t>
            </a:r>
            <a:r>
              <a:rPr lang="en-US" sz="1800" u="sng" baseline="30000" dirty="0"/>
              <a:t>5</a:t>
            </a:r>
            <a:r>
              <a:rPr lang="en-US" sz="2000" b="1" baseline="30000" dirty="0"/>
              <a:t> </a:t>
            </a:r>
            <a:r>
              <a:rPr lang="en-US" sz="2000" b="1" dirty="0"/>
              <a:t>= </a:t>
            </a:r>
            <a:r>
              <a:rPr lang="en-US" dirty="0"/>
              <a:t>Cumulative fluid balance</a:t>
            </a:r>
            <a:r>
              <a:rPr lang="en-US" sz="2000" b="1" dirty="0"/>
              <a:t> mean(mL) </a:t>
            </a:r>
            <a:r>
              <a:rPr lang="en-US" sz="2000" dirty="0"/>
              <a:t>standard vs restrictive : 3,117 vs 2,302 ; </a:t>
            </a:r>
            <a:r>
              <a:rPr lang="en-US" sz="2000" b="1" dirty="0"/>
              <a:t>diff 815 mL</a:t>
            </a:r>
          </a:p>
          <a:p>
            <a:r>
              <a:rPr lang="en-US" b="1" dirty="0"/>
              <a:t>- </a:t>
            </a:r>
            <a:r>
              <a:rPr lang="en-US" u="sng" dirty="0"/>
              <a:t>Shapiro NI et al</a:t>
            </a:r>
            <a:r>
              <a:rPr lang="en-US" u="sng" baseline="30000" dirty="0"/>
              <a:t>6</a:t>
            </a:r>
            <a:r>
              <a:rPr lang="en-US" dirty="0"/>
              <a:t> </a:t>
            </a:r>
            <a:r>
              <a:rPr lang="en-US" b="1" dirty="0"/>
              <a:t>	=</a:t>
            </a:r>
            <a:r>
              <a:rPr lang="en-US" sz="2000" b="1" dirty="0"/>
              <a:t> Median(mL)</a:t>
            </a:r>
            <a:r>
              <a:rPr lang="en-US" sz="2000" dirty="0"/>
              <a:t> volume via iv over 24 hr. liberal vs restrictive : 3,400 vs 1,267 ; </a:t>
            </a:r>
            <a:r>
              <a:rPr lang="en-US" sz="2000" b="1" dirty="0"/>
              <a:t>diff 2134 mL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			</a:t>
            </a:r>
            <a:r>
              <a:rPr lang="en-US" sz="2000" b="1" dirty="0">
                <a:solidFill>
                  <a:srgbClr val="FF535E"/>
                </a:solidFill>
              </a:rPr>
              <a:t>BOTH trials </a:t>
            </a:r>
            <a:r>
              <a:rPr lang="en-US" sz="2000" b="1" u="sng" dirty="0">
                <a:solidFill>
                  <a:srgbClr val="FF535E"/>
                </a:solidFill>
              </a:rPr>
              <a:t>Not significantly lower (or higher) mortality</a:t>
            </a:r>
          </a:p>
          <a:p>
            <a:endParaRPr lang="en-US" sz="2000" b="1" u="sng" dirty="0">
              <a:solidFill>
                <a:schemeClr val="bg1"/>
              </a:solidFill>
            </a:endParaRPr>
          </a:p>
          <a:p>
            <a:r>
              <a:rPr lang="en-TH" b="1" baseline="30000" dirty="0"/>
              <a:t>2</a:t>
            </a:r>
            <a:r>
              <a:rPr lang="en-TH" b="1" dirty="0"/>
              <a:t>CLASSICS study(Subgroup analysis), </a:t>
            </a:r>
            <a:r>
              <a:rPr lang="en-TH" dirty="0"/>
              <a:t>Group rec</a:t>
            </a:r>
            <a:r>
              <a:rPr lang="en-US" dirty="0" err="1"/>
              <a:t>ie</a:t>
            </a:r>
            <a:r>
              <a:rPr lang="en-TH" dirty="0"/>
              <a:t>ve iv fluid &lt; 30 ml/kg</a:t>
            </a:r>
            <a:r>
              <a:rPr lang="en-TH" b="1" dirty="0"/>
              <a:t> prefer Liberal fluid strategies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F23AFA-1AA7-00E0-39DF-E9F50AE368D4}"/>
              </a:ext>
            </a:extLst>
          </p:cNvPr>
          <p:cNvSpPr txBox="1"/>
          <p:nvPr/>
        </p:nvSpPr>
        <p:spPr>
          <a:xfrm>
            <a:off x="3348317" y="6354884"/>
            <a:ext cx="45473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5</a:t>
            </a:r>
            <a:r>
              <a:rPr lang="en-TH" sz="1000" dirty="0"/>
              <a:t>Meyhoﬀ TS, Hjortrup PB, Wetterslev J et al (2022) Restriction of intravenous fluid in ICU patients with septic shock. N Engl J Med 386:2459–2470.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098BF89-92AA-47C8-F12A-E03CA1679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229" y="4781917"/>
            <a:ext cx="8117541" cy="10693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33BBA50-DB98-BC2B-DFA1-8E4627A0C3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13" r="45183" b="73836"/>
          <a:stretch/>
        </p:blipFill>
        <p:spPr>
          <a:xfrm>
            <a:off x="3715869" y="597515"/>
            <a:ext cx="7248272" cy="86078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4EF2648-5019-3620-3877-0F696D676E52}"/>
              </a:ext>
            </a:extLst>
          </p:cNvPr>
          <p:cNvSpPr/>
          <p:nvPr/>
        </p:nvSpPr>
        <p:spPr>
          <a:xfrm>
            <a:off x="5822577" y="926304"/>
            <a:ext cx="1653988" cy="243589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190650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Q1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3582BC-1983-9D3A-14EB-D3EB1EA6BC0E}"/>
              </a:ext>
            </a:extLst>
          </p:cNvPr>
          <p:cNvSpPr txBox="1"/>
          <p:nvPr/>
        </p:nvSpPr>
        <p:spPr>
          <a:xfrm>
            <a:off x="278654" y="6361337"/>
            <a:ext cx="6098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8</a:t>
            </a:r>
            <a:r>
              <a:rPr lang="en-TH" sz="1000" dirty="0"/>
              <a:t>Jorda A, Douglas IS, Staudinger T et al (2024) Fluid management for sepsis-induced hypotension in patients with advanced chronic kidney disease: a secondary analysis of the CLOVERS trial. Crit Care Lond Engl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4ED8568-055D-22FF-AD19-E5B6DD5557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286"/>
          <a:stretch/>
        </p:blipFill>
        <p:spPr>
          <a:xfrm>
            <a:off x="2251156" y="2739604"/>
            <a:ext cx="3844844" cy="34843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EBBA3D0-F990-0C6E-97FD-E94A2C5A3505}"/>
              </a:ext>
            </a:extLst>
          </p:cNvPr>
          <p:cNvSpPr/>
          <p:nvPr/>
        </p:nvSpPr>
        <p:spPr>
          <a:xfrm>
            <a:off x="3571874" y="6048538"/>
            <a:ext cx="1304364" cy="1716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8AAF38-968F-0FBD-34DE-0C842E20D7DE}"/>
              </a:ext>
            </a:extLst>
          </p:cNvPr>
          <p:cNvSpPr txBox="1"/>
          <p:nvPr/>
        </p:nvSpPr>
        <p:spPr>
          <a:xfrm>
            <a:off x="278654" y="1836572"/>
            <a:ext cx="113831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FF535E"/>
                </a:highlight>
              </a:rPr>
              <a:t>Question or Against</a:t>
            </a:r>
            <a:r>
              <a:rPr lang="en-US" sz="2000" b="1" dirty="0">
                <a:solidFill>
                  <a:schemeClr val="bg1"/>
                </a:solidFill>
              </a:rPr>
              <a:t>  </a:t>
            </a:r>
            <a:br>
              <a:rPr lang="en-US" sz="2400" b="1" dirty="0"/>
            </a:br>
            <a:r>
              <a:rPr lang="en-US" sz="2400" b="1" dirty="0"/>
              <a:t>- </a:t>
            </a:r>
            <a:r>
              <a:rPr lang="en-US" sz="2000" u="sng" dirty="0"/>
              <a:t>J</a:t>
            </a:r>
            <a:r>
              <a:rPr lang="en-TH" sz="2000" u="sng" dirty="0"/>
              <a:t>orda A et al</a:t>
            </a:r>
            <a:r>
              <a:rPr lang="en-US" sz="2000" u="sng" baseline="30000" dirty="0"/>
              <a:t>7 </a:t>
            </a:r>
            <a:r>
              <a:rPr lang="en-US" sz="2000" b="1" dirty="0"/>
              <a:t>: </a:t>
            </a:r>
            <a:r>
              <a:rPr lang="en-US" sz="2000" dirty="0"/>
              <a:t>2</a:t>
            </a:r>
            <a:r>
              <a:rPr lang="en-US" sz="2000" baseline="30000" dirty="0"/>
              <a:t>nd</a:t>
            </a:r>
            <a:r>
              <a:rPr lang="en-US" sz="2000" dirty="0"/>
              <a:t> analysis of the CLOVERS trial</a:t>
            </a:r>
            <a:r>
              <a:rPr lang="th-TH" sz="2000" dirty="0"/>
              <a:t> </a:t>
            </a:r>
            <a:r>
              <a:rPr lang="en-US" sz="2000" dirty="0"/>
              <a:t> [included, eGFR of less than 30 mL/min/1.73 m2]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2E2F3D-A450-3FAE-82A2-5A1AAC593E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592"/>
          <a:stretch/>
        </p:blipFill>
        <p:spPr>
          <a:xfrm>
            <a:off x="6294343" y="2735794"/>
            <a:ext cx="3014920" cy="34682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98973EC-DA32-7A6E-FE89-14F8004C600A}"/>
              </a:ext>
            </a:extLst>
          </p:cNvPr>
          <p:cNvSpPr/>
          <p:nvPr/>
        </p:nvSpPr>
        <p:spPr>
          <a:xfrm>
            <a:off x="3715869" y="5603246"/>
            <a:ext cx="1160369" cy="271360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717BEBE-D92D-8DBA-BD2F-56A3274026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13" r="45183" b="73836"/>
          <a:stretch/>
        </p:blipFill>
        <p:spPr>
          <a:xfrm>
            <a:off x="3715869" y="597515"/>
            <a:ext cx="7248272" cy="86078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3B3235F-ADE8-3E94-6AF9-2FFFB3EC0907}"/>
              </a:ext>
            </a:extLst>
          </p:cNvPr>
          <p:cNvSpPr/>
          <p:nvPr/>
        </p:nvSpPr>
        <p:spPr>
          <a:xfrm>
            <a:off x="5822577" y="926304"/>
            <a:ext cx="1653988" cy="243589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40003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Q1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1534E1-89D2-55A2-27C4-D23455376595}"/>
              </a:ext>
            </a:extLst>
          </p:cNvPr>
          <p:cNvSpPr txBox="1"/>
          <p:nvPr/>
        </p:nvSpPr>
        <p:spPr>
          <a:xfrm>
            <a:off x="278654" y="6346432"/>
            <a:ext cx="50560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aseline="30000" dirty="0"/>
              <a:t>8</a:t>
            </a:r>
            <a:r>
              <a:rPr lang="en-US" sz="1000" dirty="0"/>
              <a:t>Gendreau S, </a:t>
            </a:r>
            <a:r>
              <a:rPr lang="en-US" sz="1000" dirty="0" err="1"/>
              <a:t>Frapard</a:t>
            </a:r>
            <a:r>
              <a:rPr lang="en-US" sz="1000" dirty="0"/>
              <a:t> T, Carteaux G et al (2024) Geo-economic influence on the eﬀect of fluid volume for sepsis resuscitation: a meta-analysis. Am J Respir Crit Care Med 209:517–528.</a:t>
            </a:r>
            <a:endParaRPr lang="en-TH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FF2A5D-7088-F1E5-13FE-491E092D550C}"/>
              </a:ext>
            </a:extLst>
          </p:cNvPr>
          <p:cNvSpPr txBox="1"/>
          <p:nvPr/>
        </p:nvSpPr>
        <p:spPr>
          <a:xfrm>
            <a:off x="278654" y="1836572"/>
            <a:ext cx="1138314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FF535E"/>
                </a:highlight>
              </a:rPr>
              <a:t>Question or Against</a:t>
            </a:r>
            <a:r>
              <a:rPr lang="en-US" sz="2000" b="1" dirty="0">
                <a:solidFill>
                  <a:schemeClr val="bg1"/>
                </a:solidFill>
              </a:rPr>
              <a:t>  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US" sz="1800" u="sng" dirty="0" err="1"/>
              <a:t>Gendreau</a:t>
            </a:r>
            <a:r>
              <a:rPr lang="en-US" sz="1800" u="sng" dirty="0"/>
              <a:t> S </a:t>
            </a:r>
            <a:r>
              <a:rPr lang="en-US" u="sng" dirty="0"/>
              <a:t>et al</a:t>
            </a:r>
            <a:r>
              <a:rPr lang="en-US" u="sng" baseline="30000" dirty="0"/>
              <a:t>8</a:t>
            </a:r>
            <a:r>
              <a:rPr lang="en-US" baseline="30000" dirty="0"/>
              <a:t> </a:t>
            </a:r>
            <a:r>
              <a:rPr lang="en-US" b="1" dirty="0"/>
              <a:t>: </a:t>
            </a:r>
            <a:r>
              <a:rPr lang="en-US" dirty="0"/>
              <a:t>Income group significantly interacted with the effect of fluid volume on mortality </a:t>
            </a:r>
          </a:p>
          <a:p>
            <a:r>
              <a:rPr lang="en-US" dirty="0"/>
              <a:t>		&gt;&gt; </a:t>
            </a:r>
            <a:r>
              <a:rPr lang="en-US" dirty="0">
                <a:solidFill>
                  <a:srgbClr val="FFFFFF"/>
                </a:solidFill>
                <a:highlight>
                  <a:srgbClr val="FF535E"/>
                </a:highlight>
              </a:rPr>
              <a:t>Higher fluid volume</a:t>
            </a:r>
            <a:r>
              <a:rPr lang="en-US" dirty="0"/>
              <a:t> was associated with </a:t>
            </a:r>
            <a:r>
              <a:rPr lang="en-US" dirty="0">
                <a:solidFill>
                  <a:srgbClr val="FFFFFF"/>
                </a:solidFill>
                <a:highlight>
                  <a:srgbClr val="FF535E"/>
                </a:highlight>
              </a:rPr>
              <a:t>Higher mortality</a:t>
            </a:r>
            <a:r>
              <a:rPr lang="en-US" dirty="0"/>
              <a:t> in </a:t>
            </a:r>
            <a:r>
              <a:rPr lang="en-US" b="1" dirty="0"/>
              <a:t>LMICs*</a:t>
            </a:r>
            <a:r>
              <a:rPr lang="en-US" dirty="0"/>
              <a:t> but not in </a:t>
            </a:r>
            <a:r>
              <a:rPr lang="en-US" b="1" dirty="0"/>
              <a:t>HICs**</a:t>
            </a:r>
            <a:r>
              <a:rPr lang="en-US" dirty="0"/>
              <a:t> </a:t>
            </a:r>
          </a:p>
          <a:p>
            <a:r>
              <a:rPr lang="en-US" dirty="0"/>
              <a:t>			</a:t>
            </a:r>
            <a:r>
              <a:rPr lang="en-US" b="1" dirty="0"/>
              <a:t> 	LMICs </a:t>
            </a:r>
            <a:r>
              <a:rPr lang="en-US" dirty="0"/>
              <a:t>OR=1.47,(95% CI) vs </a:t>
            </a:r>
            <a:r>
              <a:rPr lang="en-US" b="1" dirty="0"/>
              <a:t>HICs </a:t>
            </a:r>
            <a:r>
              <a:rPr lang="en-US" dirty="0"/>
              <a:t>OR=1.00 ,(95% CI)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4DB8AE-4FC1-313F-EB53-5ED5DA0E4AFB}"/>
              </a:ext>
            </a:extLst>
          </p:cNvPr>
          <p:cNvSpPr txBox="1"/>
          <p:nvPr/>
        </p:nvSpPr>
        <p:spPr>
          <a:xfrm>
            <a:off x="430964" y="5952709"/>
            <a:ext cx="3417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400" dirty="0"/>
              <a:t>*low- and middle-income countries [LMICs]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3392CA-43AC-71AE-A8E9-F19A94B4BE67}"/>
              </a:ext>
            </a:extLst>
          </p:cNvPr>
          <p:cNvSpPr txBox="1"/>
          <p:nvPr/>
        </p:nvSpPr>
        <p:spPr>
          <a:xfrm>
            <a:off x="3621637" y="5952708"/>
            <a:ext cx="24743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400" dirty="0"/>
              <a:t>**high-income countries [HICs]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B067253-2579-C77F-2199-DCAAB20DE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96" y="3098456"/>
            <a:ext cx="5268710" cy="27683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6736AFB-3F62-0B1D-5E1B-197026157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123" y="3098456"/>
            <a:ext cx="5286678" cy="35944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97E177-6523-82BC-F166-CAABDE16DB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13" r="45183" b="73836"/>
          <a:stretch/>
        </p:blipFill>
        <p:spPr>
          <a:xfrm>
            <a:off x="3715869" y="597515"/>
            <a:ext cx="7248272" cy="86078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EFD3D80-107C-9AC0-6C6C-2F0F77763B11}"/>
              </a:ext>
            </a:extLst>
          </p:cNvPr>
          <p:cNvSpPr/>
          <p:nvPr/>
        </p:nvSpPr>
        <p:spPr>
          <a:xfrm>
            <a:off x="5822577" y="926304"/>
            <a:ext cx="1653988" cy="243589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32193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Q2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08929-1342-DE99-2A43-E0760BA06C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2" b="1"/>
          <a:stretch/>
        </p:blipFill>
        <p:spPr>
          <a:xfrm>
            <a:off x="838200" y="1964616"/>
            <a:ext cx="10515600" cy="21607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5842000" y="1964616"/>
            <a:ext cx="698500" cy="2070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2292350" y="2171700"/>
            <a:ext cx="793750" cy="2070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D20DBB-1C51-9DE3-0096-D417092CCDC2}"/>
              </a:ext>
            </a:extLst>
          </p:cNvPr>
          <p:cNvSpPr/>
          <p:nvPr/>
        </p:nvSpPr>
        <p:spPr>
          <a:xfrm>
            <a:off x="6832600" y="2635936"/>
            <a:ext cx="1473200" cy="23426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57AD66B-F6C3-9AAC-A5EE-6E1838F189B5}"/>
              </a:ext>
            </a:extLst>
          </p:cNvPr>
          <p:cNvCxnSpPr>
            <a:cxnSpLocks/>
          </p:cNvCxnSpPr>
          <p:nvPr/>
        </p:nvCxnSpPr>
        <p:spPr>
          <a:xfrm>
            <a:off x="9284504" y="2832100"/>
            <a:ext cx="6468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3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Q2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1F71E0-35CC-4822-DB6E-35F1324361EF}"/>
              </a:ext>
            </a:extLst>
          </p:cNvPr>
          <p:cNvSpPr txBox="1"/>
          <p:nvPr/>
        </p:nvSpPr>
        <p:spPr>
          <a:xfrm>
            <a:off x="443523" y="1805791"/>
            <a:ext cx="11100859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000" b="1" dirty="0"/>
              <a:t>Otimization phase :</a:t>
            </a:r>
            <a:r>
              <a:rPr lang="en-TH" dirty="0"/>
              <a:t> </a:t>
            </a:r>
          </a:p>
          <a:p>
            <a:r>
              <a:rPr lang="en-TH" dirty="0"/>
              <a:t>- 24 hr of Treatment</a:t>
            </a:r>
          </a:p>
          <a:p>
            <a:endParaRPr lang="en-TH" dirty="0"/>
          </a:p>
          <a:p>
            <a:r>
              <a:rPr lang="en-TH" dirty="0"/>
              <a:t>*SSC</a:t>
            </a:r>
            <a:r>
              <a:rPr lang="en-TH" baseline="30000" dirty="0"/>
              <a:t>4</a:t>
            </a:r>
            <a:r>
              <a:rPr lang="en-TH" dirty="0"/>
              <a:t>, </a:t>
            </a:r>
            <a:r>
              <a:rPr lang="en-TH" b="1" u="sng" dirty="0"/>
              <a:t>insufficient evidence</a:t>
            </a:r>
            <a:r>
              <a:rPr lang="en-TH" dirty="0"/>
              <a:t> to recomened restrictive or liberal fluid strategy in patient who has sign of hypoperfusion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2A4702-B19D-1A27-36EB-2E54FDAE5DFD}"/>
              </a:ext>
            </a:extLst>
          </p:cNvPr>
          <p:cNvSpPr txBox="1"/>
          <p:nvPr/>
        </p:nvSpPr>
        <p:spPr>
          <a:xfrm>
            <a:off x="246529" y="6354884"/>
            <a:ext cx="31017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4</a:t>
            </a:r>
            <a:r>
              <a:rPr lang="en-TH" sz="1000" dirty="0"/>
              <a:t>Evans L, Rhodes A, Alhazzani W et al (2021) Surviving sepsis campaign: international guidelines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4EF746-3C3B-ED3C-ECB9-E6BB399B5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3250229"/>
            <a:ext cx="5029200" cy="324264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54E3DA-DB29-E42A-D2F5-CA755E9C8A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42" r="44800" b="69248"/>
          <a:stretch/>
        </p:blipFill>
        <p:spPr>
          <a:xfrm>
            <a:off x="3581400" y="602919"/>
            <a:ext cx="7659826" cy="849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33E22BE-572A-E62E-2A5B-9C75075685E3}"/>
              </a:ext>
            </a:extLst>
          </p:cNvPr>
          <p:cNvSpPr/>
          <p:nvPr/>
        </p:nvSpPr>
        <p:spPr>
          <a:xfrm>
            <a:off x="10185400" y="687145"/>
            <a:ext cx="894976" cy="200361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ABF9BE-591A-A1E6-9965-25414E2B5FFF}"/>
              </a:ext>
            </a:extLst>
          </p:cNvPr>
          <p:cNvSpPr/>
          <p:nvPr/>
        </p:nvSpPr>
        <p:spPr>
          <a:xfrm>
            <a:off x="5498889" y="900953"/>
            <a:ext cx="1036381" cy="201706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04512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Q2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54E3DA-DB29-E42A-D2F5-CA755E9C8A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2" r="44800" b="69248"/>
          <a:stretch/>
        </p:blipFill>
        <p:spPr>
          <a:xfrm>
            <a:off x="3581400" y="602919"/>
            <a:ext cx="7659826" cy="849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33E22BE-572A-E62E-2A5B-9C75075685E3}"/>
              </a:ext>
            </a:extLst>
          </p:cNvPr>
          <p:cNvSpPr/>
          <p:nvPr/>
        </p:nvSpPr>
        <p:spPr>
          <a:xfrm>
            <a:off x="10185400" y="687145"/>
            <a:ext cx="894976" cy="200361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ABF9BE-591A-A1E6-9965-25414E2B5FFF}"/>
              </a:ext>
            </a:extLst>
          </p:cNvPr>
          <p:cNvSpPr/>
          <p:nvPr/>
        </p:nvSpPr>
        <p:spPr>
          <a:xfrm>
            <a:off x="5498889" y="900953"/>
            <a:ext cx="1036381" cy="201706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EE2FB0-9841-D5D3-9415-8BED7C17FE1D}"/>
              </a:ext>
            </a:extLst>
          </p:cNvPr>
          <p:cNvSpPr txBox="1"/>
          <p:nvPr/>
        </p:nvSpPr>
        <p:spPr>
          <a:xfrm>
            <a:off x="278654" y="1836572"/>
            <a:ext cx="1138314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US" sz="1800" u="sng" dirty="0"/>
              <a:t>Sivapalan P et al</a:t>
            </a:r>
            <a:r>
              <a:rPr lang="en-US" u="sng" baseline="30000" dirty="0"/>
              <a:t>9</a:t>
            </a:r>
            <a:r>
              <a:rPr lang="en-US" baseline="30000" dirty="0"/>
              <a:t> </a:t>
            </a:r>
            <a:r>
              <a:rPr lang="en-US" b="1" dirty="0"/>
              <a:t>: </a:t>
            </a:r>
            <a:r>
              <a:rPr lang="en-US" dirty="0"/>
              <a:t>Among adult patients with sepsis</a:t>
            </a:r>
            <a:endParaRPr lang="en-US" b="1" dirty="0"/>
          </a:p>
          <a:p>
            <a:r>
              <a:rPr lang="en-US" dirty="0"/>
              <a:t>	- </a:t>
            </a:r>
            <a:r>
              <a:rPr lang="en-US" b="1" dirty="0"/>
              <a:t>Lower IV fluid</a:t>
            </a:r>
            <a:r>
              <a:rPr lang="en-US" dirty="0"/>
              <a:t> probably result in little to </a:t>
            </a:r>
            <a:r>
              <a:rPr lang="en-US" b="1" u="sng" dirty="0"/>
              <a:t>No difference in all-cause mortality</a:t>
            </a:r>
            <a:r>
              <a:rPr lang="en-US" dirty="0"/>
              <a:t> compared with </a:t>
            </a:r>
            <a:r>
              <a:rPr lang="en-US" b="1" dirty="0"/>
              <a:t>higher IV fluid</a:t>
            </a:r>
          </a:p>
          <a:p>
            <a:r>
              <a:rPr lang="en-US" b="1" dirty="0"/>
              <a:t>	- </a:t>
            </a:r>
            <a:r>
              <a:rPr lang="en-US" dirty="0"/>
              <a:t>Suggests </a:t>
            </a:r>
            <a:r>
              <a:rPr lang="en-US" b="1" dirty="0"/>
              <a:t>lower IV fluid volumes</a:t>
            </a:r>
            <a:r>
              <a:rPr lang="en-US" dirty="0"/>
              <a:t> result in little to </a:t>
            </a:r>
            <a:r>
              <a:rPr lang="en-US" b="1" u="sng" dirty="0"/>
              <a:t>No difference in serious adverse events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224BB3-8F08-EFD3-D285-CCA773411299}"/>
              </a:ext>
            </a:extLst>
          </p:cNvPr>
          <p:cNvSpPr txBox="1"/>
          <p:nvPr/>
        </p:nvSpPr>
        <p:spPr>
          <a:xfrm>
            <a:off x="246528" y="6354884"/>
            <a:ext cx="74182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9</a:t>
            </a:r>
            <a:r>
              <a:rPr lang="en-TH" sz="1000" dirty="0"/>
              <a:t>Sivapalan P, Ellekjaer KL, Jessen MK et al (2023) Lower vs higher fluid volumes in adult patients with sepsis: an updated systematic review</a:t>
            </a:r>
          </a:p>
          <a:p>
            <a:r>
              <a:rPr lang="en-TH" sz="1000" dirty="0"/>
              <a:t>with meta-analysis and trial sequential analysis. Chest 164:892–912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415AED-9F0F-D524-03C5-6CD427501C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38589" r="-1" b="50852"/>
          <a:stretch/>
        </p:blipFill>
        <p:spPr>
          <a:xfrm>
            <a:off x="2105022" y="3764917"/>
            <a:ext cx="7981950" cy="6367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441D49-5524-34CF-3052-7B00E0A0CB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8064"/>
          <a:stretch/>
        </p:blipFill>
        <p:spPr>
          <a:xfrm>
            <a:off x="2105027" y="3076125"/>
            <a:ext cx="7981945" cy="7197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EB8307-2060-455A-8938-96C0C18639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441"/>
          <a:stretch/>
        </p:blipFill>
        <p:spPr>
          <a:xfrm>
            <a:off x="2105022" y="4406176"/>
            <a:ext cx="7981944" cy="19031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080CB15-E39E-2FE1-9430-B2E180D80526}"/>
              </a:ext>
            </a:extLst>
          </p:cNvPr>
          <p:cNvSpPr txBox="1"/>
          <p:nvPr/>
        </p:nvSpPr>
        <p:spPr>
          <a:xfrm>
            <a:off x="1214716" y="3753914"/>
            <a:ext cx="81875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TH" sz="1400" dirty="0"/>
              <a:t>Low risk </a:t>
            </a:r>
          </a:p>
          <a:p>
            <a:r>
              <a:rPr lang="en-TH" sz="1400" dirty="0"/>
              <a:t>8 studys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188962-2ABA-EABC-9597-81A3B38FAE1A}"/>
              </a:ext>
            </a:extLst>
          </p:cNvPr>
          <p:cNvSpPr txBox="1"/>
          <p:nvPr/>
        </p:nvSpPr>
        <p:spPr>
          <a:xfrm>
            <a:off x="1214716" y="4423896"/>
            <a:ext cx="818750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TH" sz="1400" dirty="0"/>
              <a:t>high risk</a:t>
            </a:r>
          </a:p>
          <a:p>
            <a:r>
              <a:rPr lang="en-TH" sz="1400" dirty="0"/>
              <a:t>5 studys</a:t>
            </a:r>
          </a:p>
        </p:txBody>
      </p:sp>
    </p:spTree>
    <p:extLst>
      <p:ext uri="{BB962C8B-B14F-4D97-AF65-F5344CB8AC3E}">
        <p14:creationId xmlns:p14="http://schemas.microsoft.com/office/powerpoint/2010/main" val="1544656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The Four (or Six) D’s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BA3E69-EB0B-3E38-DBB3-8AB359DA7ED0}"/>
                  </a:ext>
                </a:extLst>
              </p:cNvPr>
              <p:cNvSpPr txBox="1"/>
              <p:nvPr/>
            </p:nvSpPr>
            <p:spPr>
              <a:xfrm>
                <a:off x="483001" y="2090172"/>
                <a:ext cx="11225998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The European definition </a:t>
                </a:r>
                <a:r>
                  <a:rPr lang="en-US" sz="2800" b="1" dirty="0"/>
                  <a:t>states that shock</a:t>
                </a:r>
                <a:r>
                  <a:rPr lang="en-US" sz="2800" b="1" baseline="30000" dirty="0"/>
                  <a:t>1</a:t>
                </a:r>
                <a:r>
                  <a:rPr lang="en-US" sz="2800" b="1" dirty="0"/>
                  <a:t> :</a:t>
                </a:r>
                <a:endParaRPr lang="en-US" sz="2800" dirty="0"/>
              </a:p>
              <a:p>
                <a:endParaRPr lang="en-US" sz="2000" b="1" dirty="0"/>
              </a:p>
              <a:p>
                <a:pPr algn="ctr"/>
                <a:r>
                  <a:rPr lang="en-US" sz="2800" b="1" dirty="0">
                    <a:solidFill>
                      <a:srgbClr val="FF0000"/>
                    </a:solidFill>
                  </a:rPr>
                  <a:t>Imbalance</a:t>
                </a:r>
                <a:r>
                  <a:rPr lang="en-US" sz="2800" dirty="0"/>
                  <a:t> between </a:t>
                </a:r>
                <a:r>
                  <a:rPr lang="en-US" sz="2800" b="1" dirty="0"/>
                  <a:t>oxygen delivery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𝐃𝐎</m:t>
                        </m:r>
                      </m:e>
                      <m:sub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800" b="1" dirty="0"/>
                  <a:t>)</a:t>
                </a:r>
                <a:r>
                  <a:rPr lang="en-US" sz="2800" b="1" i="1" dirty="0"/>
                  <a:t> </a:t>
                </a:r>
                <a:r>
                  <a:rPr lang="en-US" sz="2800" dirty="0"/>
                  <a:t>and </a:t>
                </a:r>
                <a:r>
                  <a:rPr lang="en-US" sz="2800" b="1" dirty="0"/>
                  <a:t>oxygen consumption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𝐕𝐎</m:t>
                        </m:r>
                      </m:e>
                      <m:sub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800" b="1" dirty="0"/>
                  <a:t>) </a:t>
                </a:r>
              </a:p>
              <a:p>
                <a:pPr algn="ctr"/>
                <a:r>
                  <a:rPr lang="en-US" sz="2800" dirty="0">
                    <a:sym typeface="Wingdings" pitchFamily="2" charset="2"/>
                  </a:rPr>
                  <a:t> </a:t>
                </a:r>
                <a:r>
                  <a:rPr lang="en-US" sz="2800" u="sng" dirty="0"/>
                  <a:t>anaerobic metabolism</a:t>
                </a:r>
                <a:r>
                  <a:rPr lang="en-US" sz="2800" dirty="0"/>
                  <a:t> and </a:t>
                </a:r>
                <a:r>
                  <a:rPr lang="en-US" sz="2800" u="sng" dirty="0"/>
                  <a:t>lactate production</a:t>
                </a:r>
              </a:p>
              <a:p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r>
                  <a:rPr lang="en-US" sz="2400" b="1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𝑫𝑶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   =     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𝑪𝑶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𝑪𝒂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i="1" dirty="0">
                  <a:latin typeface="Cambria Math" panose="02040503050406030204" pitchFamily="18" charset="0"/>
                </a:endParaRPr>
              </a:p>
              <a:p>
                <a:endParaRPr lang="en-US" sz="2400" b="1" i="1" dirty="0">
                  <a:latin typeface="Cambria Math" panose="02040503050406030204" pitchFamily="18" charset="0"/>
                </a:endParaRPr>
              </a:p>
              <a:p>
                <a:r>
                  <a:rPr lang="en-US" sz="2400" b="1" dirty="0"/>
                  <a:t>		             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𝑯𝑹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𝑺𝑽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𝑯𝒈𝒃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𝑺𝒂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𝟑𝟒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𝒑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𝟎𝟎𝟑𝟒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BA3E69-EB0B-3E38-DBB3-8AB359DA7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1" y="2090172"/>
                <a:ext cx="11225998" cy="3416320"/>
              </a:xfrm>
              <a:prstGeom prst="rect">
                <a:avLst/>
              </a:prstGeom>
              <a:blipFill>
                <a:blip r:embed="rId2"/>
                <a:stretch>
                  <a:fillRect l="-1129" t="-1852" r="-1580" b="-1852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29FAFF-E420-C65D-DC32-13B01B09C16F}"/>
                  </a:ext>
                </a:extLst>
              </p:cNvPr>
              <p:cNvSpPr txBox="1"/>
              <p:nvPr/>
            </p:nvSpPr>
            <p:spPr>
              <a:xfrm>
                <a:off x="8896003" y="6199366"/>
                <a:ext cx="31895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/>
                  <a:t> = Arterial Oxygen Content</a:t>
                </a:r>
                <a:endParaRPr lang="en-TH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29FAFF-E420-C65D-DC32-13B01B09C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6003" y="6199366"/>
                <a:ext cx="3189514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5733FF7-0C7D-4236-CFBD-CBA8543EA2B2}"/>
              </a:ext>
            </a:extLst>
          </p:cNvPr>
          <p:cNvSpPr txBox="1"/>
          <p:nvPr/>
        </p:nvSpPr>
        <p:spPr>
          <a:xfrm>
            <a:off x="0" y="6384032"/>
            <a:ext cx="569246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aseline="30000" dirty="0"/>
              <a:t>1</a:t>
            </a:r>
            <a:r>
              <a:rPr lang="en-US" sz="1100" dirty="0"/>
              <a:t>Malbrain, M.L.N.G. et al. (2024). The 4-indications of Fluid Therapy: Resuscitation, Replacement, Maintenance and Nutrition Fluids, and Beyond. </a:t>
            </a:r>
            <a:endParaRPr lang="en-TH" sz="1100" dirty="0"/>
          </a:p>
        </p:txBody>
      </p:sp>
    </p:spTree>
    <p:extLst>
      <p:ext uri="{BB962C8B-B14F-4D97-AF65-F5344CB8AC3E}">
        <p14:creationId xmlns:p14="http://schemas.microsoft.com/office/powerpoint/2010/main" val="371763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Q3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89641B-E1BC-FAC3-77FB-90CF72E1FA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7"/>
          <a:stretch/>
        </p:blipFill>
        <p:spPr>
          <a:xfrm>
            <a:off x="838200" y="1990016"/>
            <a:ext cx="10515600" cy="17121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2914650" y="1990016"/>
            <a:ext cx="996950" cy="2197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4921250" y="2002716"/>
            <a:ext cx="1301750" cy="2070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BA50A7-3B4E-2A0E-A809-C20DBB7FDEB8}"/>
              </a:ext>
            </a:extLst>
          </p:cNvPr>
          <p:cNvSpPr/>
          <p:nvPr/>
        </p:nvSpPr>
        <p:spPr>
          <a:xfrm>
            <a:off x="3949700" y="3031416"/>
            <a:ext cx="2806700" cy="2070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92D28F4-5CEB-95F9-9C2B-57EC15BE8034}"/>
              </a:ext>
            </a:extLst>
          </p:cNvPr>
          <p:cNvCxnSpPr/>
          <p:nvPr/>
        </p:nvCxnSpPr>
        <p:spPr>
          <a:xfrm>
            <a:off x="9283700" y="3031416"/>
            <a:ext cx="5461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648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Q3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DB6CB1-2925-114F-38DC-FD0DC0877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3429000"/>
            <a:ext cx="5029200" cy="3242646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1F71E0-35CC-4822-DB6E-35F1324361EF}"/>
              </a:ext>
            </a:extLst>
          </p:cNvPr>
          <p:cNvSpPr txBox="1"/>
          <p:nvPr/>
        </p:nvSpPr>
        <p:spPr>
          <a:xfrm>
            <a:off x="443523" y="1805791"/>
            <a:ext cx="1118338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000" b="1" dirty="0"/>
              <a:t>Otimization phase :</a:t>
            </a:r>
            <a:r>
              <a:rPr lang="en-TH" dirty="0"/>
              <a:t> </a:t>
            </a:r>
          </a:p>
          <a:p>
            <a:r>
              <a:rPr lang="en-TH" dirty="0"/>
              <a:t>- 24 hr of Treatment</a:t>
            </a:r>
          </a:p>
          <a:p>
            <a:r>
              <a:rPr lang="en-TH" dirty="0"/>
              <a:t>- Individualize or non-individualize approach </a:t>
            </a:r>
            <a:r>
              <a:rPr lang="en-TH" dirty="0">
                <a:sym typeface="Wingdings" pitchFamily="2" charset="2"/>
              </a:rPr>
              <a:t> </a:t>
            </a:r>
            <a:r>
              <a:rPr lang="en-TH" sz="2400" b="1" dirty="0">
                <a:sym typeface="Wingdings" pitchFamily="2" charset="2"/>
              </a:rPr>
              <a:t>Recommened individualization</a:t>
            </a:r>
            <a:endParaRPr lang="en-TH" sz="2000" b="1" dirty="0"/>
          </a:p>
          <a:p>
            <a:r>
              <a:rPr lang="en-TH" dirty="0"/>
              <a:t>- Aim improve preload/systemic blood flow and reserving tissue perfusion</a:t>
            </a:r>
          </a:p>
          <a:p>
            <a:r>
              <a:rPr lang="en-TH" dirty="0"/>
              <a:t>*Inviduallization</a:t>
            </a:r>
            <a:r>
              <a:rPr lang="en-TH" dirty="0">
                <a:solidFill>
                  <a:schemeClr val="bg1"/>
                </a:solidFill>
              </a:rPr>
              <a:t> </a:t>
            </a:r>
            <a:r>
              <a:rPr lang="en-TH" dirty="0"/>
              <a:t>usually perform in ICU due to </a:t>
            </a:r>
            <a:r>
              <a:rPr lang="en-TH" dirty="0">
                <a:solidFill>
                  <a:schemeClr val="bg1"/>
                </a:solidFill>
                <a:highlight>
                  <a:srgbClr val="4472C4"/>
                </a:highlight>
              </a:rPr>
              <a:t>requires hemodynamic monitoring (CO</a:t>
            </a:r>
            <a:r>
              <a:rPr lang="en-TH" baseline="-25000" dirty="0">
                <a:solidFill>
                  <a:schemeClr val="bg1"/>
                </a:solidFill>
                <a:highlight>
                  <a:srgbClr val="4472C4"/>
                </a:highlight>
              </a:rPr>
              <a:t>2 </a:t>
            </a:r>
            <a:r>
              <a:rPr lang="en-TH" dirty="0">
                <a:solidFill>
                  <a:schemeClr val="bg1"/>
                </a:solidFill>
                <a:highlight>
                  <a:srgbClr val="4472C4"/>
                </a:highlight>
              </a:rPr>
              <a:t>Gab, SCVO</a:t>
            </a:r>
            <a:r>
              <a:rPr lang="en-TH" baseline="-25000" dirty="0">
                <a:solidFill>
                  <a:schemeClr val="bg1"/>
                </a:solidFill>
                <a:highlight>
                  <a:srgbClr val="4472C4"/>
                </a:highlight>
              </a:rPr>
              <a:t>2</a:t>
            </a:r>
            <a:r>
              <a:rPr lang="en-TH" dirty="0">
                <a:solidFill>
                  <a:schemeClr val="bg1"/>
                </a:solidFill>
                <a:highlight>
                  <a:srgbClr val="4472C4"/>
                </a:highlight>
              </a:rPr>
              <a:t>, lactate, Cap-refill)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94C891-B3D0-6B93-EB55-79192D6974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7" r="43905" b="50181"/>
          <a:stretch/>
        </p:blipFill>
        <p:spPr>
          <a:xfrm>
            <a:off x="3581400" y="610973"/>
            <a:ext cx="5898776" cy="8338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418AF5-BC64-EECA-E795-41026F68BC73}"/>
              </a:ext>
            </a:extLst>
          </p:cNvPr>
          <p:cNvSpPr/>
          <p:nvPr/>
        </p:nvSpPr>
        <p:spPr>
          <a:xfrm>
            <a:off x="5637866" y="604432"/>
            <a:ext cx="996950" cy="2197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EFCFB9-C9EA-CC27-49A9-F9D38469529D}"/>
              </a:ext>
            </a:extLst>
          </p:cNvPr>
          <p:cNvSpPr/>
          <p:nvPr/>
        </p:nvSpPr>
        <p:spPr>
          <a:xfrm>
            <a:off x="7692558" y="617132"/>
            <a:ext cx="1301750" cy="2070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789694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Q3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94C891-B3D0-6B93-EB55-79192D6974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7" r="43905" b="50181"/>
          <a:stretch/>
        </p:blipFill>
        <p:spPr>
          <a:xfrm>
            <a:off x="3581400" y="610973"/>
            <a:ext cx="5898776" cy="8338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418AF5-BC64-EECA-E795-41026F68BC73}"/>
              </a:ext>
            </a:extLst>
          </p:cNvPr>
          <p:cNvSpPr/>
          <p:nvPr/>
        </p:nvSpPr>
        <p:spPr>
          <a:xfrm>
            <a:off x="5637866" y="604432"/>
            <a:ext cx="996950" cy="2197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EFCFB9-C9EA-CC27-49A9-F9D38469529D}"/>
              </a:ext>
            </a:extLst>
          </p:cNvPr>
          <p:cNvSpPr/>
          <p:nvPr/>
        </p:nvSpPr>
        <p:spPr>
          <a:xfrm>
            <a:off x="7692558" y="617132"/>
            <a:ext cx="1301750" cy="2070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FD8111-C198-11C8-5909-5C310E806075}"/>
              </a:ext>
            </a:extLst>
          </p:cNvPr>
          <p:cNvSpPr txBox="1"/>
          <p:nvPr/>
        </p:nvSpPr>
        <p:spPr>
          <a:xfrm>
            <a:off x="278654" y="1836572"/>
            <a:ext cx="1168922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US" sz="1800" u="sng" dirty="0"/>
              <a:t>Douglas IS et al</a:t>
            </a:r>
            <a:r>
              <a:rPr lang="en-US" u="sng" baseline="30000" dirty="0"/>
              <a:t>10</a:t>
            </a:r>
            <a:r>
              <a:rPr lang="en-US" b="1" dirty="0"/>
              <a:t>:  </a:t>
            </a:r>
            <a:r>
              <a:rPr lang="en-US" dirty="0"/>
              <a:t>Intervention with</a:t>
            </a:r>
            <a:r>
              <a:rPr lang="en-US" b="1" dirty="0"/>
              <a:t> passive leg raise-induced stroke volume change </a:t>
            </a:r>
          </a:p>
          <a:p>
            <a:endParaRPr lang="en-US" b="1" dirty="0"/>
          </a:p>
          <a:p>
            <a:r>
              <a:rPr lang="en-US" b="1" dirty="0"/>
              <a:t>	</a:t>
            </a:r>
            <a:r>
              <a:rPr lang="en-US" dirty="0"/>
              <a:t>-</a:t>
            </a:r>
            <a:r>
              <a:rPr lang="en-US" b="1" dirty="0"/>
              <a:t>  </a:t>
            </a:r>
            <a:r>
              <a:rPr lang="en-US" dirty="0"/>
              <a:t>Dynamic assessments to guide fluid administration </a:t>
            </a:r>
          </a:p>
          <a:p>
            <a:r>
              <a:rPr lang="en-US" dirty="0"/>
              <a:t>	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u="sng" dirty="0"/>
              <a:t>may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  <a:highlight>
                  <a:srgbClr val="4472C4"/>
                </a:highlight>
              </a:rPr>
              <a:t>Improve outcomes for patients with septic shock</a:t>
            </a:r>
            <a:r>
              <a:rPr lang="en-US" dirty="0"/>
              <a:t> compared with usual care </a:t>
            </a:r>
            <a:r>
              <a:rPr lang="en-US" b="1" dirty="0"/>
              <a:t>(Favors Intervention, not Sig.)</a:t>
            </a:r>
          </a:p>
          <a:p>
            <a:endParaRPr lang="en-US" dirty="0"/>
          </a:p>
          <a:p>
            <a:r>
              <a:rPr lang="en-US" dirty="0"/>
              <a:t>	- The use of the </a:t>
            </a:r>
            <a:r>
              <a:rPr lang="en-US" b="1" dirty="0"/>
              <a:t>passive leg raise-induced stroke volume change </a:t>
            </a:r>
            <a:r>
              <a:rPr lang="en-US" dirty="0"/>
              <a:t>to guide management of septic shock is safe</a:t>
            </a:r>
          </a:p>
          <a:p>
            <a:r>
              <a:rPr lang="en-US" b="1" dirty="0"/>
              <a:t>	</a:t>
            </a:r>
            <a:endParaRPr lang="en-US" b="1" dirty="0">
              <a:solidFill>
                <a:srgbClr val="FFFFFF"/>
              </a:solidFill>
              <a:highlight>
                <a:srgbClr val="4472C4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638206-E78C-7BBE-C682-D302A336F199}"/>
              </a:ext>
            </a:extLst>
          </p:cNvPr>
          <p:cNvSpPr txBox="1"/>
          <p:nvPr/>
        </p:nvSpPr>
        <p:spPr>
          <a:xfrm>
            <a:off x="246529" y="6354884"/>
            <a:ext cx="45271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10</a:t>
            </a:r>
            <a:r>
              <a:rPr lang="en-TH" sz="1000" dirty="0"/>
              <a:t>Douglas IS, Alapat PM, Corl KA et al (2020) Fluid response evaluation in sepsis hypotension and shock: a randomized clinical trial. Chest 158:1431–1445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958BD3-4479-0075-AEDD-4475E8AD1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265" y="4352336"/>
            <a:ext cx="4962275" cy="14278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EA3DE7-AB14-61C5-B7F9-1AA9A5F15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60" y="4206452"/>
            <a:ext cx="5943600" cy="1854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A9E4D87-A061-7ABB-27E3-37E3B3426E10}"/>
              </a:ext>
            </a:extLst>
          </p:cNvPr>
          <p:cNvSpPr/>
          <p:nvPr/>
        </p:nvSpPr>
        <p:spPr>
          <a:xfrm>
            <a:off x="464460" y="4206452"/>
            <a:ext cx="65739" cy="392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55618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D638206-E78C-7BBE-C682-D302A336F199}"/>
              </a:ext>
            </a:extLst>
          </p:cNvPr>
          <p:cNvSpPr txBox="1"/>
          <p:nvPr/>
        </p:nvSpPr>
        <p:spPr>
          <a:xfrm>
            <a:off x="246529" y="6354884"/>
            <a:ext cx="45271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10</a:t>
            </a:r>
            <a:r>
              <a:rPr lang="en-TH" sz="1000" dirty="0"/>
              <a:t>Douglas IS, Alapat PM, Corl KA et al (2020) Fluid response evaluation in sepsis hypotension and shock: a randomized clinical trial. Chest 158:1431–1445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9E4D87-A061-7ABB-27E3-37E3B3426E10}"/>
              </a:ext>
            </a:extLst>
          </p:cNvPr>
          <p:cNvSpPr/>
          <p:nvPr/>
        </p:nvSpPr>
        <p:spPr>
          <a:xfrm>
            <a:off x="464460" y="4206452"/>
            <a:ext cx="65739" cy="392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73AFCD-5BFF-B038-8BEC-C1B69DE5A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994" y="215153"/>
            <a:ext cx="6888011" cy="6139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6010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Q3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94C891-B3D0-6B93-EB55-79192D6974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7" r="43905" b="50181"/>
          <a:stretch/>
        </p:blipFill>
        <p:spPr>
          <a:xfrm>
            <a:off x="3581400" y="610973"/>
            <a:ext cx="5898776" cy="8338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418AF5-BC64-EECA-E795-41026F68BC73}"/>
              </a:ext>
            </a:extLst>
          </p:cNvPr>
          <p:cNvSpPr/>
          <p:nvPr/>
        </p:nvSpPr>
        <p:spPr>
          <a:xfrm>
            <a:off x="5637866" y="604432"/>
            <a:ext cx="996950" cy="2197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EFCFB9-C9EA-CC27-49A9-F9D38469529D}"/>
              </a:ext>
            </a:extLst>
          </p:cNvPr>
          <p:cNvSpPr/>
          <p:nvPr/>
        </p:nvSpPr>
        <p:spPr>
          <a:xfrm>
            <a:off x="7692558" y="617132"/>
            <a:ext cx="1301750" cy="2070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FD8111-C198-11C8-5909-5C310E806075}"/>
              </a:ext>
            </a:extLst>
          </p:cNvPr>
          <p:cNvSpPr txBox="1"/>
          <p:nvPr/>
        </p:nvSpPr>
        <p:spPr>
          <a:xfrm>
            <a:off x="278654" y="1836572"/>
            <a:ext cx="11383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r>
              <a:rPr lang="en-US" b="1" dirty="0"/>
              <a:t>	</a:t>
            </a:r>
            <a:endParaRPr lang="en-US" b="1" dirty="0">
              <a:solidFill>
                <a:srgbClr val="FFFFFF"/>
              </a:solidFill>
              <a:highlight>
                <a:srgbClr val="4472C4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638206-E78C-7BBE-C682-D302A336F199}"/>
              </a:ext>
            </a:extLst>
          </p:cNvPr>
          <p:cNvSpPr txBox="1"/>
          <p:nvPr/>
        </p:nvSpPr>
        <p:spPr>
          <a:xfrm>
            <a:off x="246529" y="6354884"/>
            <a:ext cx="45271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10</a:t>
            </a:r>
            <a:r>
              <a:rPr lang="en-TH" sz="1000" dirty="0"/>
              <a:t>Douglas IS, Alapat PM, Corl KA et al (2020) Fluid response evaluation in sepsis hypotension and shock: a randomized clinical trial. Chest 158:1431–1445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096E6F-DB2D-E198-7C25-4D16C3BEE1BD}"/>
              </a:ext>
            </a:extLst>
          </p:cNvPr>
          <p:cNvSpPr txBox="1"/>
          <p:nvPr/>
        </p:nvSpPr>
        <p:spPr>
          <a:xfrm>
            <a:off x="4477030" y="6334304"/>
            <a:ext cx="64310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11</a:t>
            </a:r>
            <a:r>
              <a:rPr lang="en-TH" sz="1000" dirty="0"/>
              <a:t>Li G, Wei F, Zhang G et al (2019) Clinical value of early liquid resuscitation guided by passive leg-raising test combined with transthoracic echocardiography in patients with septic shock. Zhonghua Wei Zhong Bing Ji Jiu Yi Xue 31:413–417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642CCD-A4B7-FF17-570D-8EA998E16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595" b="47733"/>
          <a:stretch/>
        </p:blipFill>
        <p:spPr>
          <a:xfrm>
            <a:off x="374570" y="2477345"/>
            <a:ext cx="4399137" cy="9556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D25807-5D6A-CF01-04F6-FBE0F7AA5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70" y="3916373"/>
            <a:ext cx="4399137" cy="11058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5BF9AD6-0FD7-4121-EA82-3668AB48A691}"/>
              </a:ext>
            </a:extLst>
          </p:cNvPr>
          <p:cNvSpPr txBox="1"/>
          <p:nvPr/>
        </p:nvSpPr>
        <p:spPr>
          <a:xfrm>
            <a:off x="4773707" y="2506607"/>
            <a:ext cx="64310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- Dynamic assessments to guide fluid administration may </a:t>
            </a:r>
          </a:p>
          <a:p>
            <a:r>
              <a:rPr lang="en-US" sz="1600" dirty="0">
                <a:solidFill>
                  <a:schemeClr val="bg1"/>
                </a:solidFill>
                <a:highlight>
                  <a:srgbClr val="4472C4"/>
                </a:highlight>
              </a:rPr>
              <a:t>Improve outcomes for patients with septic shock</a:t>
            </a:r>
            <a:r>
              <a:rPr lang="en-US" sz="1600" dirty="0"/>
              <a:t> compared with usual care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9AE743-D933-17A7-7DBF-F6DD79339E94}"/>
              </a:ext>
            </a:extLst>
          </p:cNvPr>
          <p:cNvSpPr txBox="1"/>
          <p:nvPr/>
        </p:nvSpPr>
        <p:spPr>
          <a:xfrm>
            <a:off x="4865421" y="3946083"/>
            <a:ext cx="68629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212121"/>
                </a:solidFill>
                <a:effectLst/>
              </a:rPr>
              <a:t>- PLR combined with TTE, could </a:t>
            </a:r>
            <a:r>
              <a:rPr lang="en-US" sz="1600" dirty="0">
                <a:solidFill>
                  <a:schemeClr val="bg1"/>
                </a:solidFill>
                <a:highlight>
                  <a:srgbClr val="4472C4"/>
                </a:highlight>
              </a:rPr>
              <a:t>B</a:t>
            </a:r>
            <a:r>
              <a:rPr lang="en-US" sz="1600" b="0" i="0" dirty="0">
                <a:solidFill>
                  <a:schemeClr val="bg1"/>
                </a:solidFill>
                <a:effectLst/>
                <a:highlight>
                  <a:srgbClr val="4472C4"/>
                </a:highlight>
              </a:rPr>
              <a:t>etter improve perfusion and oxygenation level of tissues and organs</a:t>
            </a:r>
            <a:r>
              <a:rPr lang="en-US" sz="1600" b="0" i="0" dirty="0">
                <a:solidFill>
                  <a:srgbClr val="212121"/>
                </a:solidFill>
                <a:effectLst/>
              </a:rPr>
              <a:t>, avoid pulmonary edema caused by rapid fluid replacement</a:t>
            </a:r>
            <a:endParaRPr lang="en-TH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B0FDA8-1148-DC7C-6DDE-9C56FE1489A4}"/>
              </a:ext>
            </a:extLst>
          </p:cNvPr>
          <p:cNvSpPr txBox="1"/>
          <p:nvPr/>
        </p:nvSpPr>
        <p:spPr>
          <a:xfrm>
            <a:off x="4865421" y="4591976"/>
            <a:ext cx="60982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212121"/>
                </a:solidFill>
                <a:effectLst/>
              </a:rPr>
              <a:t>- </a:t>
            </a:r>
            <a:r>
              <a:rPr lang="en-US" sz="1600" b="1" i="0" dirty="0">
                <a:solidFill>
                  <a:srgbClr val="212121"/>
                </a:solidFill>
                <a:effectLst/>
              </a:rPr>
              <a:t>No significant effect on hospital mortality</a:t>
            </a:r>
            <a:endParaRPr lang="en-TH" sz="1600" b="1" dirty="0"/>
          </a:p>
        </p:txBody>
      </p:sp>
    </p:spTree>
    <p:extLst>
      <p:ext uri="{BB962C8B-B14F-4D97-AF65-F5344CB8AC3E}">
        <p14:creationId xmlns:p14="http://schemas.microsoft.com/office/powerpoint/2010/main" val="122057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Hemorrhagic shock – Q4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FF535E"/>
                </a:highlight>
              </a:rPr>
              <a:t>P</a:t>
            </a:r>
            <a:r>
              <a:rPr lang="en-TH" sz="2800" dirty="0">
                <a:solidFill>
                  <a:schemeClr val="bg1"/>
                </a:solidFill>
                <a:highlight>
                  <a:srgbClr val="FF535E"/>
                </a:highlight>
              </a:rPr>
              <a:t>enetrating trauma</a:t>
            </a:r>
            <a:endParaRPr lang="en-TH" b="1" dirty="0">
              <a:solidFill>
                <a:schemeClr val="bg1">
                  <a:lumMod val="95000"/>
                </a:schemeClr>
              </a:solidFill>
              <a:highlight>
                <a:srgbClr val="FF535E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45C5F5-8858-76B7-162B-626D0879A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93484"/>
            <a:ext cx="10515600" cy="24083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2851150" y="2023936"/>
            <a:ext cx="717550" cy="262063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3740150" y="2023936"/>
            <a:ext cx="463550" cy="262062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773DA-CF92-65E7-547E-431B9053F659}"/>
              </a:ext>
            </a:extLst>
          </p:cNvPr>
          <p:cNvSpPr/>
          <p:nvPr/>
        </p:nvSpPr>
        <p:spPr>
          <a:xfrm>
            <a:off x="2336800" y="2952482"/>
            <a:ext cx="3467100" cy="171718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05C68E-AE6F-3D5A-E73F-21B5BC410D18}"/>
              </a:ext>
            </a:extLst>
          </p:cNvPr>
          <p:cNvSpPr txBox="1"/>
          <p:nvPr/>
        </p:nvSpPr>
        <p:spPr>
          <a:xfrm>
            <a:off x="838200" y="4560914"/>
            <a:ext cx="105156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2000" b="1" dirty="0"/>
              <a:t>- Decrease mortality rate </a:t>
            </a:r>
            <a:r>
              <a:rPr lang="en-US" sz="2000" dirty="0"/>
              <a:t>(RR = 0.80; 95% CI [0.65,0.90])</a:t>
            </a:r>
            <a:endParaRPr lang="en-TH" sz="2000" dirty="0"/>
          </a:p>
          <a:p>
            <a:r>
              <a:rPr lang="en-TH" sz="2000" b="1" dirty="0"/>
              <a:t>- Permissive hypotension (SBP 80-90 mmHg, MAP 50-60 mmHg):</a:t>
            </a:r>
            <a:r>
              <a:rPr lang="en-TH" dirty="0"/>
              <a:t> </a:t>
            </a:r>
          </a:p>
          <a:p>
            <a:r>
              <a:rPr lang="en-TH" dirty="0"/>
              <a:t>	- Lower BP 		</a:t>
            </a:r>
            <a:r>
              <a:rPr lang="en-TH" dirty="0">
                <a:sym typeface="Wingdings" pitchFamily="2" charset="2"/>
              </a:rPr>
              <a:t> May slow rate of bleeding</a:t>
            </a:r>
          </a:p>
          <a:p>
            <a:r>
              <a:rPr lang="en-TH" dirty="0">
                <a:sym typeface="Wingdings" pitchFamily="2" charset="2"/>
              </a:rPr>
              <a:t>	- Reduce hydrostatic pressure  Prevent dislodgement of formed hemostasis clot</a:t>
            </a:r>
          </a:p>
          <a:p>
            <a:r>
              <a:rPr lang="en-TH" dirty="0">
                <a:sym typeface="Wingdings" pitchFamily="2" charset="2"/>
              </a:rPr>
              <a:t>	- Limiting volume resuscitate	 Prevent dilutional coagulopathy amd hypothermia</a:t>
            </a:r>
          </a:p>
          <a:p>
            <a:endParaRPr lang="en-TH" dirty="0">
              <a:sym typeface="Wingdings" pitchFamily="2" charset="2"/>
            </a:endParaRPr>
          </a:p>
          <a:p>
            <a:r>
              <a:rPr lang="en-TH" dirty="0">
                <a:sym typeface="Wingdings" pitchFamily="2" charset="2"/>
              </a:rPr>
              <a:t>*In </a:t>
            </a:r>
            <a:r>
              <a:rPr lang="en-TH" b="1" dirty="0">
                <a:sym typeface="Wingdings" pitchFamily="2" charset="2"/>
              </a:rPr>
              <a:t>TBI</a:t>
            </a:r>
            <a:r>
              <a:rPr lang="en-TH" dirty="0">
                <a:sym typeface="Wingdings" pitchFamily="2" charset="2"/>
              </a:rPr>
              <a:t> keep SBP 100-110 mmHg or MAP at least 80 mmHg</a:t>
            </a:r>
            <a:endParaRPr lang="en-T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3946524" y="2445063"/>
            <a:ext cx="1438275" cy="262062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56A14C-97C5-EA2F-8150-D1CE0C90F7B7}"/>
              </a:ext>
            </a:extLst>
          </p:cNvPr>
          <p:cNvSpPr/>
          <p:nvPr/>
        </p:nvSpPr>
        <p:spPr>
          <a:xfrm>
            <a:off x="4038600" y="3553812"/>
            <a:ext cx="2032000" cy="236871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8A3DB6-1CF4-B631-288D-C90D433D8153}"/>
              </a:ext>
            </a:extLst>
          </p:cNvPr>
          <p:cNvSpPr/>
          <p:nvPr/>
        </p:nvSpPr>
        <p:spPr>
          <a:xfrm>
            <a:off x="2336800" y="3956250"/>
            <a:ext cx="2197100" cy="264045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8E0575-988A-D276-5CA1-CD9EBC6810B5}"/>
              </a:ext>
            </a:extLst>
          </p:cNvPr>
          <p:cNvCxnSpPr>
            <a:cxnSpLocks/>
          </p:cNvCxnSpPr>
          <p:nvPr/>
        </p:nvCxnSpPr>
        <p:spPr>
          <a:xfrm>
            <a:off x="9271804" y="2952482"/>
            <a:ext cx="6468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749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Hemorrhagic shock – Q4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FF535E"/>
                </a:highlight>
              </a:rPr>
              <a:t>P</a:t>
            </a:r>
            <a:r>
              <a:rPr lang="en-TH" sz="2800" dirty="0">
                <a:solidFill>
                  <a:schemeClr val="bg1"/>
                </a:solidFill>
                <a:highlight>
                  <a:srgbClr val="FF535E"/>
                </a:highlight>
              </a:rPr>
              <a:t>enetrating trauma</a:t>
            </a:r>
            <a:endParaRPr lang="en-TH" b="1" dirty="0">
              <a:solidFill>
                <a:schemeClr val="bg1">
                  <a:lumMod val="95000"/>
                </a:schemeClr>
              </a:solidFill>
              <a:highlight>
                <a:srgbClr val="FF535E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45C5F5-8858-76B7-162B-626D0879A4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160" b="70368"/>
          <a:stretch/>
        </p:blipFill>
        <p:spPr>
          <a:xfrm>
            <a:off x="6306670" y="1077285"/>
            <a:ext cx="5047129" cy="6134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8044635" y="1169836"/>
            <a:ext cx="616765" cy="159777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8812875" y="1163936"/>
            <a:ext cx="398441" cy="15977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8986987" y="1490934"/>
            <a:ext cx="1236258" cy="15977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FA2856-3CDE-33A4-382B-D168CE769697}"/>
              </a:ext>
            </a:extLst>
          </p:cNvPr>
          <p:cNvSpPr txBox="1"/>
          <p:nvPr/>
        </p:nvSpPr>
        <p:spPr>
          <a:xfrm>
            <a:off x="278654" y="1836572"/>
            <a:ext cx="1168922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US" sz="1800" u="sng" dirty="0" err="1"/>
              <a:t>Natthida</a:t>
            </a:r>
            <a:r>
              <a:rPr lang="en-US" sz="1800" u="sng" dirty="0"/>
              <a:t> O et al, siriraj</a:t>
            </a:r>
            <a:r>
              <a:rPr lang="en-US" sz="1800" u="sng" baseline="30000" dirty="0"/>
              <a:t>12</a:t>
            </a:r>
            <a:r>
              <a:rPr lang="en-US" b="1" dirty="0"/>
              <a:t>:  </a:t>
            </a:r>
            <a:r>
              <a:rPr lang="en-US" dirty="0"/>
              <a:t>2114 studies, 30 were selected for this meta-analysis</a:t>
            </a:r>
            <a:endParaRPr lang="en-US" b="1" dirty="0"/>
          </a:p>
          <a:p>
            <a:r>
              <a:rPr lang="en-US" b="1" dirty="0"/>
              <a:t>	</a:t>
            </a:r>
            <a:r>
              <a:rPr lang="en-US" dirty="0"/>
              <a:t>-</a:t>
            </a:r>
            <a:r>
              <a:rPr lang="en-US" b="1" dirty="0"/>
              <a:t>  Significant decrease in mortality</a:t>
            </a:r>
            <a:r>
              <a:rPr lang="en-US" dirty="0"/>
              <a:t> was observed in the </a:t>
            </a:r>
            <a:r>
              <a:rPr lang="en-US" u="sng" dirty="0"/>
              <a:t>hypotensive resuscitation group </a:t>
            </a:r>
          </a:p>
          <a:p>
            <a:r>
              <a:rPr lang="en-US" dirty="0"/>
              <a:t>		</a:t>
            </a:r>
            <a:r>
              <a:rPr lang="en-US" b="1" dirty="0"/>
              <a:t>risk ratio [RR]</a:t>
            </a:r>
            <a:r>
              <a:rPr lang="en-US" dirty="0"/>
              <a:t>: 0.50; 95% confidence interval [CI]: 0.40–0.61</a:t>
            </a:r>
            <a:r>
              <a:rPr lang="en-US" b="1" dirty="0"/>
              <a:t>	</a:t>
            </a:r>
            <a:endParaRPr lang="en-US" b="1" dirty="0">
              <a:solidFill>
                <a:srgbClr val="FFFFFF"/>
              </a:solidFill>
              <a:highlight>
                <a:srgbClr val="4472C4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C37567-1C06-4E97-B828-24036C7D839D}"/>
              </a:ext>
            </a:extLst>
          </p:cNvPr>
          <p:cNvSpPr txBox="1"/>
          <p:nvPr/>
        </p:nvSpPr>
        <p:spPr>
          <a:xfrm>
            <a:off x="246529" y="6354884"/>
            <a:ext cx="6248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12</a:t>
            </a:r>
            <a:r>
              <a:rPr lang="en-TH" sz="1000" dirty="0"/>
              <a:t>Owattanapanich N, Chittawatanarat K, Benyakorn T, Sirikun J (2018) Risks and benefits of hypotensive resuscitation in patients with traumatic hemorrhagic shock: a meta-analysis. Scand J Trauma Resusc Emerg Med 26:107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3685F42-6E3A-A893-B761-1DB665C282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6360"/>
          <a:stretch/>
        </p:blipFill>
        <p:spPr>
          <a:xfrm>
            <a:off x="2035990" y="3104551"/>
            <a:ext cx="7861673" cy="6840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AB1121-48C5-6686-8D88-C2133085EF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753" b="37"/>
          <a:stretch/>
        </p:blipFill>
        <p:spPr>
          <a:xfrm>
            <a:off x="2035990" y="3786495"/>
            <a:ext cx="7861673" cy="25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9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Hemorrhagic shock – Q5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FF535E"/>
                </a:highlight>
              </a:rPr>
              <a:t>Blunt trauma</a:t>
            </a:r>
            <a:endParaRPr lang="en-TH" b="1" dirty="0">
              <a:solidFill>
                <a:schemeClr val="bg1">
                  <a:lumMod val="95000"/>
                </a:schemeClr>
              </a:solidFill>
              <a:highlight>
                <a:srgbClr val="FF535E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7DE97D-2D93-757F-5BE5-AB9ECB52C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93484"/>
            <a:ext cx="10515600" cy="23414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2863850" y="2006185"/>
            <a:ext cx="717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3740150" y="2002362"/>
            <a:ext cx="463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773DA-CF92-65E7-547E-431B9053F659}"/>
              </a:ext>
            </a:extLst>
          </p:cNvPr>
          <p:cNvSpPr/>
          <p:nvPr/>
        </p:nvSpPr>
        <p:spPr>
          <a:xfrm>
            <a:off x="2324100" y="2888505"/>
            <a:ext cx="2870200" cy="203616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3946525" y="2387484"/>
            <a:ext cx="981076" cy="213582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56A14C-97C5-EA2F-8150-D1CE0C90F7B7}"/>
              </a:ext>
            </a:extLst>
          </p:cNvPr>
          <p:cNvSpPr/>
          <p:nvPr/>
        </p:nvSpPr>
        <p:spPr>
          <a:xfrm>
            <a:off x="2324100" y="3926917"/>
            <a:ext cx="224790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8A3DB6-1CF4-B631-288D-C90D433D8153}"/>
              </a:ext>
            </a:extLst>
          </p:cNvPr>
          <p:cNvSpPr/>
          <p:nvPr/>
        </p:nvSpPr>
        <p:spPr>
          <a:xfrm>
            <a:off x="4038599" y="3510603"/>
            <a:ext cx="2000251" cy="203617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691BF6-2499-7B8F-3CF8-484EFEF6B405}"/>
              </a:ext>
            </a:extLst>
          </p:cNvPr>
          <p:cNvSpPr/>
          <p:nvPr/>
        </p:nvSpPr>
        <p:spPr>
          <a:xfrm>
            <a:off x="6038850" y="2684889"/>
            <a:ext cx="527050" cy="203616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567DCF-8F56-2D7B-0D87-056FE95D01AA}"/>
              </a:ext>
            </a:extLst>
          </p:cNvPr>
          <p:cNvCxnSpPr>
            <a:cxnSpLocks/>
          </p:cNvCxnSpPr>
          <p:nvPr/>
        </p:nvCxnSpPr>
        <p:spPr>
          <a:xfrm>
            <a:off x="9271804" y="2888505"/>
            <a:ext cx="2912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739C13E-D7B5-731B-69B2-36570EB177D6}"/>
              </a:ext>
            </a:extLst>
          </p:cNvPr>
          <p:cNvSpPr txBox="1"/>
          <p:nvPr/>
        </p:nvSpPr>
        <p:spPr>
          <a:xfrm>
            <a:off x="838200" y="4560914"/>
            <a:ext cx="105156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2000" b="1" dirty="0"/>
              <a:t>- Permissive hypotension (SBP 80-90 mmHg, MAP 50-60 mmHg):</a:t>
            </a:r>
            <a:r>
              <a:rPr lang="en-TH" dirty="0"/>
              <a:t> </a:t>
            </a:r>
          </a:p>
          <a:p>
            <a:r>
              <a:rPr lang="en-TH" dirty="0"/>
              <a:t>	- Lower BP 		</a:t>
            </a:r>
            <a:r>
              <a:rPr lang="en-TH" dirty="0">
                <a:sym typeface="Wingdings" pitchFamily="2" charset="2"/>
              </a:rPr>
              <a:t> May slow rate of bleeding</a:t>
            </a:r>
          </a:p>
          <a:p>
            <a:r>
              <a:rPr lang="en-TH" dirty="0">
                <a:sym typeface="Wingdings" pitchFamily="2" charset="2"/>
              </a:rPr>
              <a:t>	- Reduce hydrostatic pressure  Prevent dislodgement of formed hemostasis clot</a:t>
            </a:r>
          </a:p>
          <a:p>
            <a:r>
              <a:rPr lang="en-TH" dirty="0">
                <a:sym typeface="Wingdings" pitchFamily="2" charset="2"/>
              </a:rPr>
              <a:t>	- Limiting volume resuscitate	 Prevent dilutional coagulopathy amd hypothermia</a:t>
            </a:r>
          </a:p>
          <a:p>
            <a:endParaRPr lang="en-TH" dirty="0">
              <a:sym typeface="Wingdings" pitchFamily="2" charset="2"/>
            </a:endParaRPr>
          </a:p>
          <a:p>
            <a:r>
              <a:rPr lang="en-TH" dirty="0">
                <a:sym typeface="Wingdings" pitchFamily="2" charset="2"/>
              </a:rPr>
              <a:t>*In </a:t>
            </a:r>
            <a:r>
              <a:rPr lang="en-TH" b="1" dirty="0">
                <a:sym typeface="Wingdings" pitchFamily="2" charset="2"/>
              </a:rPr>
              <a:t>TBI</a:t>
            </a:r>
            <a:r>
              <a:rPr lang="en-TH" dirty="0">
                <a:sym typeface="Wingdings" pitchFamily="2" charset="2"/>
              </a:rPr>
              <a:t> keep SBP 100-110 mmHg or MAP at least 80 mmHg</a:t>
            </a:r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306924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FA2856-3CDE-33A4-382B-D168CE769697}"/>
              </a:ext>
            </a:extLst>
          </p:cNvPr>
          <p:cNvSpPr txBox="1"/>
          <p:nvPr/>
        </p:nvSpPr>
        <p:spPr>
          <a:xfrm>
            <a:off x="278654" y="1836572"/>
            <a:ext cx="1168922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TH" sz="1800" u="sng" dirty="0"/>
              <a:t>Rossaint R</a:t>
            </a:r>
            <a:r>
              <a:rPr lang="en-US" sz="1800" u="sng" dirty="0"/>
              <a:t> et al</a:t>
            </a:r>
            <a:r>
              <a:rPr lang="en-US" sz="1800" u="sng" baseline="30000" dirty="0"/>
              <a:t>13</a:t>
            </a:r>
            <a:r>
              <a:rPr lang="en-US" b="1" dirty="0"/>
              <a:t>:  </a:t>
            </a:r>
          </a:p>
          <a:p>
            <a:r>
              <a:rPr lang="en-US" b="1" dirty="0"/>
              <a:t>	The European guideline on management of major bleeding and coagulopathy following trauma: sixth edition</a:t>
            </a:r>
            <a:endParaRPr lang="en-US" b="1" dirty="0">
              <a:solidFill>
                <a:srgbClr val="FFFFFF"/>
              </a:solidFill>
              <a:highlight>
                <a:srgbClr val="4472C4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C37567-1C06-4E97-B828-24036C7D839D}"/>
              </a:ext>
            </a:extLst>
          </p:cNvPr>
          <p:cNvSpPr txBox="1"/>
          <p:nvPr/>
        </p:nvSpPr>
        <p:spPr>
          <a:xfrm>
            <a:off x="246529" y="6354884"/>
            <a:ext cx="6248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13</a:t>
            </a:r>
            <a:r>
              <a:rPr lang="en-TH" sz="1000" dirty="0"/>
              <a:t>Rossaint R, Afshari A, Bouillon B et al (2023) The European guideline on management of major bleeding and coagulopathy following trauma: sixth edition. Crit Care Lond Engl 27:80.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9B901A-FA97-DA5B-0E87-67B3A5770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460" y="2967341"/>
            <a:ext cx="5519774" cy="307337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81E4A7EC-2E7A-30E5-FECF-0E487A798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Hemorrhagic shock – Q4-5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FF535E"/>
                </a:highlight>
              </a:rPr>
              <a:t>P</a:t>
            </a:r>
            <a:r>
              <a:rPr lang="en-TH" sz="2800" dirty="0">
                <a:solidFill>
                  <a:schemeClr val="bg1"/>
                </a:solidFill>
                <a:highlight>
                  <a:srgbClr val="FF535E"/>
                </a:highlight>
              </a:rPr>
              <a:t>enetrating and </a:t>
            </a: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FF535E"/>
                </a:highlight>
              </a:rPr>
              <a:t>Blunt trauma with TBI</a:t>
            </a:r>
            <a:endParaRPr lang="en-TH" dirty="0">
              <a:solidFill>
                <a:schemeClr val="bg1">
                  <a:lumMod val="95000"/>
                </a:schemeClr>
              </a:solidFill>
              <a:highlight>
                <a:srgbClr val="FF535E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55172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Hemorrhagic shock – Q4-5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FF535E"/>
                </a:highlight>
              </a:rPr>
              <a:t>P</a:t>
            </a:r>
            <a:r>
              <a:rPr lang="en-TH" sz="2800" dirty="0">
                <a:solidFill>
                  <a:schemeClr val="bg1"/>
                </a:solidFill>
                <a:highlight>
                  <a:srgbClr val="FF535E"/>
                </a:highlight>
              </a:rPr>
              <a:t>enetrating and </a:t>
            </a: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FF535E"/>
                </a:highlight>
              </a:rPr>
              <a:t>Blunt trauma with TBI</a:t>
            </a:r>
            <a:endParaRPr lang="en-TH" dirty="0">
              <a:solidFill>
                <a:schemeClr val="bg1">
                  <a:lumMod val="95000"/>
                </a:schemeClr>
              </a:solidFill>
              <a:highlight>
                <a:srgbClr val="FF535E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276D9F-8254-56D3-43CE-72D809894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385" y="1690688"/>
            <a:ext cx="6595229" cy="45562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F9519E-B30C-600A-6CB8-6F57AD962BB0}"/>
              </a:ext>
            </a:extLst>
          </p:cNvPr>
          <p:cNvSpPr txBox="1"/>
          <p:nvPr/>
        </p:nvSpPr>
        <p:spPr>
          <a:xfrm>
            <a:off x="246529" y="6354884"/>
            <a:ext cx="48633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aseline="30000" dirty="0"/>
              <a:t>14</a:t>
            </a:r>
            <a:r>
              <a:rPr lang="en-US" sz="1000" dirty="0"/>
              <a:t>American College of Surgeons Committee on Trauma. Advanced Trauma Life Support (ATLS) Student Course Manual. 11th ed. Chicago: American College of Surgeons; 2025.</a:t>
            </a:r>
            <a:endParaRPr lang="en-TH" sz="1000" dirty="0"/>
          </a:p>
        </p:txBody>
      </p:sp>
    </p:spTree>
    <p:extLst>
      <p:ext uri="{BB962C8B-B14F-4D97-AF65-F5344CB8AC3E}">
        <p14:creationId xmlns:p14="http://schemas.microsoft.com/office/powerpoint/2010/main" val="2768662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The Four (or Six) D’s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BA3E69-EB0B-3E38-DBB3-8AB359DA7ED0}"/>
                  </a:ext>
                </a:extLst>
              </p:cNvPr>
              <p:cNvSpPr txBox="1"/>
              <p:nvPr/>
            </p:nvSpPr>
            <p:spPr>
              <a:xfrm>
                <a:off x="483001" y="2090172"/>
                <a:ext cx="11225998" cy="2813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/>
                  <a:t>Cardiac output </a:t>
                </a:r>
                <a:r>
                  <a:rPr lang="en-US" sz="2800" dirty="0"/>
                  <a:t>is</a:t>
                </a:r>
              </a:p>
              <a:p>
                <a:pPr algn="ctr"/>
                <a:r>
                  <a:rPr lang="en-US" sz="2800" u="sng" dirty="0"/>
                  <a:t>amount of blood</a:t>
                </a:r>
                <a:r>
                  <a:rPr lang="en-US" sz="2800" dirty="0"/>
                  <a:t> the </a:t>
                </a:r>
                <a:r>
                  <a:rPr lang="en-US" sz="2800" u="sng" dirty="0"/>
                  <a:t>heart pumps</a:t>
                </a:r>
                <a:r>
                  <a:rPr lang="en-US" sz="2800" dirty="0"/>
                  <a:t> </a:t>
                </a:r>
                <a:r>
                  <a:rPr lang="en-US" sz="2800" b="1" dirty="0"/>
                  <a:t>into the body</a:t>
                </a:r>
                <a:r>
                  <a:rPr lang="en-US" sz="2800" dirty="0"/>
                  <a:t> </a:t>
                </a:r>
                <a:r>
                  <a:rPr lang="en-US" sz="2800" u="sng" dirty="0"/>
                  <a:t>each minute</a:t>
                </a:r>
              </a:p>
              <a:p>
                <a:pPr algn="ctr"/>
                <a:endParaRPr lang="en-US" sz="2000" b="1" i="1" u="sng" dirty="0">
                  <a:latin typeface="Cambria Math" panose="02040503050406030204" pitchFamily="18" charset="0"/>
                </a:endParaRPr>
              </a:p>
              <a:p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1</a:t>
                </a:r>
                <a:r>
                  <a:rPr lang="en-US" sz="2400" b="1" dirty="0"/>
                  <a:t>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𝑪𝑶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𝑯𝑹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𝑺𝑽</m:t>
                    </m:r>
                  </m:oMath>
                </a14:m>
                <a:endParaRPr lang="en-US" sz="2400" b="1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2</a:t>
                </a:r>
                <a:r>
                  <a:rPr lang="en-US" sz="2400" b="1" dirty="0"/>
                  <a:t>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𝑪𝑶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𝑯𝑹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𝑬𝑫𝑽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𝑬𝑺𝑽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1" dirty="0"/>
                  <a:t>  	  ,  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𝑳𝑽𝑬𝑭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𝑬𝑫𝑽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𝑬𝑺𝑽</m:t>
                        </m:r>
                      </m:num>
                      <m:den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𝑬𝑫𝑽</m:t>
                        </m:r>
                      </m:den>
                    </m:f>
                  </m:oMath>
                </a14:m>
                <a:r>
                  <a:rPr lang="en-US" sz="2000" b="1" i="1" dirty="0"/>
                  <a:t> </a:t>
                </a:r>
                <a:r>
                  <a:rPr lang="en-US" sz="2000" b="1" i="1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𝑳𝑽𝑬𝑭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𝒙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𝑬𝑫𝑽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f>
                      <m:f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𝑬𝑫𝑽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𝑬𝑺𝑽</m:t>
                        </m:r>
                      </m:num>
                      <m:den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𝑬𝑫𝑽</m:t>
                        </m:r>
                      </m:den>
                    </m:f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𝑬𝑫𝑽</m:t>
                    </m:r>
                  </m:oMath>
                </a14:m>
                <a:endParaRPr lang="en-US" sz="2000" b="1" i="1" dirty="0"/>
              </a:p>
              <a:p>
                <a:r>
                  <a:rPr lang="en-US" sz="2400" dirty="0"/>
                  <a:t>3          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𝑪𝑶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𝑯𝑹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𝑳𝑽𝑬𝑭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𝑬𝑫𝑽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BA3E69-EB0B-3E38-DBB3-8AB359DA7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1" y="2090172"/>
                <a:ext cx="11225998" cy="2813655"/>
              </a:xfrm>
              <a:prstGeom prst="rect">
                <a:avLst/>
              </a:prstGeom>
              <a:blipFill>
                <a:blip r:embed="rId3"/>
                <a:stretch>
                  <a:fillRect l="-1354" t="-2703" b="-4505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1334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Hemorrhagic shock – Q6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FF535E"/>
                </a:highlight>
              </a:rPr>
              <a:t>Non trauma</a:t>
            </a:r>
            <a:endParaRPr lang="en-TH" b="1" dirty="0">
              <a:solidFill>
                <a:schemeClr val="bg1">
                  <a:lumMod val="95000"/>
                </a:schemeClr>
              </a:solidFill>
              <a:highlight>
                <a:srgbClr val="FF535E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B4CBD7-B155-BBCE-B17F-BDE56AA151C3}"/>
              </a:ext>
            </a:extLst>
          </p:cNvPr>
          <p:cNvSpPr txBox="1"/>
          <p:nvPr/>
        </p:nvSpPr>
        <p:spPr>
          <a:xfrm>
            <a:off x="951694" y="4704645"/>
            <a:ext cx="85992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- </a:t>
            </a:r>
            <a:r>
              <a:rPr lang="en-TH" b="1" dirty="0"/>
              <a:t>Use of vasopressors is controversial</a:t>
            </a:r>
            <a:endParaRPr lang="en-TH" dirty="0"/>
          </a:p>
          <a:p>
            <a:r>
              <a:rPr lang="en-TH" dirty="0"/>
              <a:t>- </a:t>
            </a:r>
            <a:r>
              <a:rPr lang="en-US" u="sng" dirty="0"/>
              <a:t>E</a:t>
            </a:r>
            <a:r>
              <a:rPr lang="en-TH" u="sng" dirty="0"/>
              <a:t>arly administration vasopressors in high doses</a:t>
            </a:r>
            <a:r>
              <a:rPr lang="en-TH" dirty="0"/>
              <a:t> </a:t>
            </a:r>
            <a:r>
              <a:rPr lang="en-TH" dirty="0">
                <a:sym typeface="Wingdings" pitchFamily="2" charset="2"/>
              </a:rPr>
              <a:t> </a:t>
            </a:r>
            <a:r>
              <a:rPr lang="en-TH" dirty="0">
                <a:solidFill>
                  <a:srgbClr val="FFFFFF"/>
                </a:solidFill>
                <a:highlight>
                  <a:srgbClr val="FF535E"/>
                </a:highlight>
                <a:sym typeface="Wingdings" pitchFamily="2" charset="2"/>
              </a:rPr>
              <a:t>Increase mortality</a:t>
            </a:r>
          </a:p>
          <a:p>
            <a:endParaRPr lang="en-TH" dirty="0">
              <a:solidFill>
                <a:srgbClr val="FFFFFF"/>
              </a:solidFill>
              <a:highlight>
                <a:srgbClr val="FF535E"/>
              </a:highlight>
              <a:sym typeface="Wingdings" pitchFamily="2" charset="2"/>
            </a:endParaRPr>
          </a:p>
          <a:p>
            <a:r>
              <a:rPr lang="en-TH" dirty="0">
                <a:sym typeface="Wingdings" pitchFamily="2" charset="2"/>
              </a:rPr>
              <a:t>- Should be </a:t>
            </a:r>
            <a:r>
              <a:rPr lang="en-TH" dirty="0">
                <a:solidFill>
                  <a:srgbClr val="FFFFFF"/>
                </a:solidFill>
                <a:highlight>
                  <a:srgbClr val="4472C4"/>
                </a:highlight>
                <a:sym typeface="Wingdings" pitchFamily="2" charset="2"/>
              </a:rPr>
              <a:t>Correct several condition</a:t>
            </a:r>
            <a:r>
              <a:rPr lang="en-TH" dirty="0">
                <a:solidFill>
                  <a:srgbClr val="FFFFFF"/>
                </a:solidFill>
                <a:sym typeface="Wingdings" pitchFamily="2" charset="2"/>
              </a:rPr>
              <a:t> </a:t>
            </a:r>
            <a:r>
              <a:rPr lang="en-TH" dirty="0">
                <a:sym typeface="Wingdings" pitchFamily="2" charset="2"/>
              </a:rPr>
              <a:t>:  metabolic acidosis, hypothermia and coagulopathy</a:t>
            </a:r>
            <a:endParaRPr lang="en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72C5E-D502-E41F-693A-7A2C3A802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991407"/>
            <a:ext cx="10515599" cy="23663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2841234" y="2024867"/>
            <a:ext cx="717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3733017" y="2015829"/>
            <a:ext cx="463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773DA-CF92-65E7-547E-431B9053F659}"/>
              </a:ext>
            </a:extLst>
          </p:cNvPr>
          <p:cNvSpPr/>
          <p:nvPr/>
        </p:nvSpPr>
        <p:spPr>
          <a:xfrm>
            <a:off x="6785388" y="2660170"/>
            <a:ext cx="1698212" cy="210030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3428607" y="2387973"/>
            <a:ext cx="1006476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567DCF-8F56-2D7B-0D87-056FE95D01AA}"/>
              </a:ext>
            </a:extLst>
          </p:cNvPr>
          <p:cNvCxnSpPr>
            <a:cxnSpLocks/>
          </p:cNvCxnSpPr>
          <p:nvPr/>
        </p:nvCxnSpPr>
        <p:spPr>
          <a:xfrm>
            <a:off x="9223788" y="2862165"/>
            <a:ext cx="733012" cy="8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7470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Hemorrhagic shock – Q6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FF535E"/>
                </a:highlight>
              </a:rPr>
              <a:t>Non trauma</a:t>
            </a:r>
            <a:endParaRPr lang="en-TH" b="1" dirty="0">
              <a:solidFill>
                <a:schemeClr val="bg1">
                  <a:lumMod val="95000"/>
                </a:schemeClr>
              </a:solidFill>
              <a:highlight>
                <a:srgbClr val="FF535E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B4CBD7-B155-BBCE-B17F-BDE56AA151C3}"/>
              </a:ext>
            </a:extLst>
          </p:cNvPr>
          <p:cNvSpPr txBox="1"/>
          <p:nvPr/>
        </p:nvSpPr>
        <p:spPr>
          <a:xfrm>
            <a:off x="838200" y="1765818"/>
            <a:ext cx="8599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>
                <a:sym typeface="Wingdings" pitchFamily="2" charset="2"/>
              </a:rPr>
              <a:t>- Should be </a:t>
            </a:r>
            <a:r>
              <a:rPr lang="en-TH" dirty="0">
                <a:solidFill>
                  <a:srgbClr val="FFFFFF"/>
                </a:solidFill>
                <a:highlight>
                  <a:srgbClr val="4472C4"/>
                </a:highlight>
                <a:sym typeface="Wingdings" pitchFamily="2" charset="2"/>
              </a:rPr>
              <a:t>Correct several condition</a:t>
            </a:r>
            <a:r>
              <a:rPr lang="en-TH" dirty="0">
                <a:solidFill>
                  <a:srgbClr val="FFFFFF"/>
                </a:solidFill>
                <a:sym typeface="Wingdings" pitchFamily="2" charset="2"/>
              </a:rPr>
              <a:t> </a:t>
            </a:r>
            <a:r>
              <a:rPr lang="en-TH" dirty="0">
                <a:sym typeface="Wingdings" pitchFamily="2" charset="2"/>
              </a:rPr>
              <a:t>:  metabolic acidosis, hypothermia and coagulopathy</a:t>
            </a:r>
            <a:endParaRPr lang="en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98DE8A-1395-B8E1-ADEB-15051A55A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151" y="2210280"/>
            <a:ext cx="7949273" cy="44869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015B46-E901-0083-B28A-149858D205F8}"/>
              </a:ext>
            </a:extLst>
          </p:cNvPr>
          <p:cNvSpPr txBox="1"/>
          <p:nvPr/>
        </p:nvSpPr>
        <p:spPr>
          <a:xfrm>
            <a:off x="8981424" y="2338123"/>
            <a:ext cx="31074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inherit"/>
              </a:rPr>
              <a:t>Population</a:t>
            </a:r>
            <a:br>
              <a:rPr lang="en-US" b="0" i="0" dirty="0">
                <a:effectLst/>
                <a:latin typeface="inherit"/>
              </a:rPr>
            </a:br>
            <a:r>
              <a:rPr lang="en-US" b="0" i="0" dirty="0">
                <a:effectLst/>
                <a:latin typeface="inherit"/>
              </a:rPr>
              <a:t>- Septic Shock 55 vs 53%</a:t>
            </a:r>
          </a:p>
          <a:p>
            <a:pPr algn="l"/>
            <a:endParaRPr lang="en-US" b="0" i="0" dirty="0">
              <a:effectLst/>
              <a:latin typeface="inherit"/>
            </a:endParaRPr>
          </a:p>
          <a:p>
            <a:pPr algn="l"/>
            <a:r>
              <a:rPr lang="en-US" b="0" i="0" dirty="0">
                <a:effectLst/>
                <a:latin typeface="inherit"/>
              </a:rPr>
              <a:t>- Hemorrhagic Shock 14 vs 14%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B333BC-C83C-1966-ADBE-7F661702B277}"/>
              </a:ext>
            </a:extLst>
          </p:cNvPr>
          <p:cNvSpPr txBox="1"/>
          <p:nvPr/>
        </p:nvSpPr>
        <p:spPr>
          <a:xfrm>
            <a:off x="9484659" y="5835498"/>
            <a:ext cx="260424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15</a:t>
            </a:r>
            <a:r>
              <a:rPr lang="en-TH" sz="1000" dirty="0"/>
              <a:t>Jung B, Jabaudon M, De Jong A, et al. Sodium Bicarbonate for Severe Metabolic Acidemia and Acute Kidney Injury: The BICARICU-2 Randomized Clinical Trial. JAMA. Published online October 29, 2025. </a:t>
            </a:r>
          </a:p>
        </p:txBody>
      </p:sp>
    </p:spTree>
    <p:extLst>
      <p:ext uri="{BB962C8B-B14F-4D97-AF65-F5344CB8AC3E}">
        <p14:creationId xmlns:p14="http://schemas.microsoft.com/office/powerpoint/2010/main" val="1678411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Hemorrhagic shock – Q6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FF535E"/>
                </a:highlight>
              </a:rPr>
              <a:t>Non trauma</a:t>
            </a:r>
            <a:endParaRPr lang="en-TH" b="1" dirty="0">
              <a:solidFill>
                <a:schemeClr val="bg1">
                  <a:lumMod val="95000"/>
                </a:schemeClr>
              </a:solidFill>
              <a:highlight>
                <a:srgbClr val="FF535E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B4CBD7-B155-BBCE-B17F-BDE56AA151C3}"/>
              </a:ext>
            </a:extLst>
          </p:cNvPr>
          <p:cNvSpPr txBox="1"/>
          <p:nvPr/>
        </p:nvSpPr>
        <p:spPr>
          <a:xfrm>
            <a:off x="838200" y="1765818"/>
            <a:ext cx="8599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>
                <a:sym typeface="Wingdings" pitchFamily="2" charset="2"/>
              </a:rPr>
              <a:t>- Should be </a:t>
            </a:r>
            <a:r>
              <a:rPr lang="en-TH" dirty="0">
                <a:solidFill>
                  <a:srgbClr val="FFFFFF"/>
                </a:solidFill>
                <a:highlight>
                  <a:srgbClr val="4472C4"/>
                </a:highlight>
                <a:sym typeface="Wingdings" pitchFamily="2" charset="2"/>
              </a:rPr>
              <a:t>Correct several condition</a:t>
            </a:r>
            <a:r>
              <a:rPr lang="en-TH" dirty="0">
                <a:solidFill>
                  <a:srgbClr val="FFFFFF"/>
                </a:solidFill>
                <a:sym typeface="Wingdings" pitchFamily="2" charset="2"/>
              </a:rPr>
              <a:t> </a:t>
            </a:r>
            <a:r>
              <a:rPr lang="en-TH" dirty="0">
                <a:sym typeface="Wingdings" pitchFamily="2" charset="2"/>
              </a:rPr>
              <a:t>:  metabolic acidosis, hypothermia and coagulopathy</a:t>
            </a:r>
            <a:endParaRPr lang="en-T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F613E6-C7B1-9A7A-14FE-D4A96909D3BB}"/>
              </a:ext>
            </a:extLst>
          </p:cNvPr>
          <p:cNvSpPr txBox="1"/>
          <p:nvPr/>
        </p:nvSpPr>
        <p:spPr>
          <a:xfrm>
            <a:off x="838200" y="2135150"/>
            <a:ext cx="10515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</a:rPr>
              <a:t>- </a:t>
            </a:r>
            <a:r>
              <a:rPr lang="en-US" b="1" i="0" dirty="0">
                <a:solidFill>
                  <a:srgbClr val="212121"/>
                </a:solidFill>
                <a:effectLst/>
              </a:rPr>
              <a:t>Lu B</a:t>
            </a:r>
            <a:r>
              <a:rPr lang="en-US" b="1" dirty="0">
                <a:solidFill>
                  <a:srgbClr val="212121"/>
                </a:solidFill>
              </a:rPr>
              <a:t> et al</a:t>
            </a:r>
            <a:r>
              <a:rPr lang="en-US" b="1" baseline="30000" dirty="0">
                <a:solidFill>
                  <a:srgbClr val="212121"/>
                </a:solidFill>
              </a:rPr>
              <a:t>16</a:t>
            </a:r>
            <a:r>
              <a:rPr lang="en-US" b="1" dirty="0">
                <a:solidFill>
                  <a:srgbClr val="212121"/>
                </a:solidFill>
              </a:rPr>
              <a:t> :</a:t>
            </a:r>
          </a:p>
          <a:p>
            <a:r>
              <a:rPr lang="en-US" dirty="0">
                <a:solidFill>
                  <a:srgbClr val="212121"/>
                </a:solidFill>
              </a:rPr>
              <a:t>	A study of 51 patients found that </a:t>
            </a:r>
            <a:r>
              <a:rPr lang="en-US" dirty="0">
                <a:solidFill>
                  <a:schemeClr val="bg1"/>
                </a:solidFill>
                <a:highlight>
                  <a:srgbClr val="4472C4"/>
                </a:highlight>
              </a:rPr>
              <a:t>Conservative fluid resuscitation</a:t>
            </a:r>
            <a:r>
              <a:rPr lang="en-US" dirty="0">
                <a:solidFill>
                  <a:srgbClr val="212121"/>
                </a:solidFill>
              </a:rPr>
              <a:t> was </a:t>
            </a:r>
            <a:r>
              <a:rPr lang="en-US" b="1" dirty="0">
                <a:solidFill>
                  <a:srgbClr val="212121"/>
                </a:solidFill>
              </a:rPr>
              <a:t>beneficial</a:t>
            </a:r>
            <a:r>
              <a:rPr lang="en-US" dirty="0">
                <a:solidFill>
                  <a:srgbClr val="212121"/>
                </a:solidFill>
              </a:rPr>
              <a:t> in patients with 	hemorrhagic shock due to </a:t>
            </a:r>
            <a:r>
              <a:rPr lang="en-US" b="1" dirty="0">
                <a:solidFill>
                  <a:srgbClr val="212121"/>
                </a:solidFill>
              </a:rPr>
              <a:t>acute upper gastrointestinal hemorrhage</a:t>
            </a:r>
            <a:endParaRPr lang="en-TH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7184D5-EEB8-FA87-6A5C-CBD01E6C75D6}"/>
              </a:ext>
            </a:extLst>
          </p:cNvPr>
          <p:cNvSpPr txBox="1"/>
          <p:nvPr/>
        </p:nvSpPr>
        <p:spPr>
          <a:xfrm>
            <a:off x="246529" y="6354884"/>
            <a:ext cx="6732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baseline="30000" dirty="0">
                <a:solidFill>
                  <a:srgbClr val="212121"/>
                </a:solidFill>
                <a:effectLst/>
              </a:rPr>
              <a:t>16</a:t>
            </a:r>
            <a:r>
              <a:rPr lang="en-US" sz="1000" b="0" i="0" dirty="0">
                <a:solidFill>
                  <a:srgbClr val="212121"/>
                </a:solidFill>
                <a:effectLst/>
              </a:rPr>
              <a:t>Lu B, Li MQ, Li JQ. The Use of Limited Fluid Resuscitation and Blood Pressure-Controlling Drugs in the Treatment of Acute Upper Gastrointestinal Hemorrhage Concomitant with Hemorrhagic Shock. Cell </a:t>
            </a:r>
            <a:r>
              <a:rPr lang="en-US" sz="1000" b="0" i="0" dirty="0" err="1">
                <a:solidFill>
                  <a:srgbClr val="212121"/>
                </a:solidFill>
                <a:effectLst/>
              </a:rPr>
              <a:t>Biochem</a:t>
            </a:r>
            <a:r>
              <a:rPr lang="en-US" sz="1000" b="0" i="0" dirty="0">
                <a:solidFill>
                  <a:srgbClr val="212121"/>
                </a:solidFill>
                <a:effectLst/>
              </a:rPr>
              <a:t> </a:t>
            </a:r>
            <a:r>
              <a:rPr lang="en-US" sz="1000" b="0" i="0" dirty="0" err="1">
                <a:solidFill>
                  <a:srgbClr val="212121"/>
                </a:solidFill>
                <a:effectLst/>
              </a:rPr>
              <a:t>Biophys</a:t>
            </a:r>
            <a:r>
              <a:rPr lang="en-US" sz="1000" b="0" i="0" dirty="0">
                <a:solidFill>
                  <a:srgbClr val="212121"/>
                </a:solidFill>
                <a:effectLst/>
              </a:rPr>
              <a:t>. 2015 Jun;72(2):461-3.</a:t>
            </a:r>
            <a:endParaRPr lang="en-TH"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688E39-FA29-6C64-BE89-9C427CB6E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513" y="3265714"/>
            <a:ext cx="9636973" cy="2414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9288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Obstructive shock – Q7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Pulmonary embolism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B4CBD7-B155-BBCE-B17F-BDE56AA151C3}"/>
              </a:ext>
            </a:extLst>
          </p:cNvPr>
          <p:cNvSpPr txBox="1"/>
          <p:nvPr/>
        </p:nvSpPr>
        <p:spPr>
          <a:xfrm>
            <a:off x="838198" y="3663187"/>
            <a:ext cx="897091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- </a:t>
            </a:r>
            <a:r>
              <a:rPr lang="en-TH" b="1" dirty="0"/>
              <a:t>Circulatory failure</a:t>
            </a:r>
            <a:r>
              <a:rPr lang="en-TH" dirty="0"/>
              <a:t> is The major cause of death in patient with </a:t>
            </a:r>
            <a:r>
              <a:rPr lang="en-TH" b="1" dirty="0"/>
              <a:t>massive pulmonary embolism</a:t>
            </a:r>
          </a:p>
          <a:p>
            <a:endParaRPr lang="en-TH" dirty="0"/>
          </a:p>
          <a:p>
            <a:r>
              <a:rPr lang="en-TH" dirty="0"/>
              <a:t>- Use of fluid resuscitation in intermediate and high-risk is </a:t>
            </a:r>
            <a:r>
              <a:rPr lang="en-TH" b="1" dirty="0"/>
              <a:t>controversial</a:t>
            </a:r>
          </a:p>
          <a:p>
            <a:endParaRPr lang="en-TH" b="1" dirty="0"/>
          </a:p>
          <a:p>
            <a:r>
              <a:rPr lang="en-TH" b="1" dirty="0"/>
              <a:t>- </a:t>
            </a:r>
            <a:r>
              <a:rPr lang="en-TH" dirty="0"/>
              <a:t>Any signed of severe right side heart congestion (CVP &gt; 10 mmHg, RV dilate, VEXUS &gt;1)</a:t>
            </a:r>
          </a:p>
          <a:p>
            <a:r>
              <a:rPr lang="en-TH" dirty="0">
                <a:sym typeface="Wingdings" pitchFamily="2" charset="2"/>
              </a:rPr>
              <a:t>	 </a:t>
            </a:r>
            <a:r>
              <a:rPr lang="en-TH" b="1" dirty="0">
                <a:sym typeface="Wingdings" pitchFamily="2" charset="2"/>
              </a:rPr>
              <a:t>Not recommened fluid resuscitate</a:t>
            </a:r>
            <a:r>
              <a:rPr lang="en-TH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5AF41-0098-7920-EB82-3966A047D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1991407"/>
            <a:ext cx="10515599" cy="13862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2887270" y="2073361"/>
            <a:ext cx="717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3762730" y="2073361"/>
            <a:ext cx="463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773DA-CF92-65E7-547E-431B9053F659}"/>
              </a:ext>
            </a:extLst>
          </p:cNvPr>
          <p:cNvSpPr/>
          <p:nvPr/>
        </p:nvSpPr>
        <p:spPr>
          <a:xfrm>
            <a:off x="8327765" y="2547553"/>
            <a:ext cx="1698212" cy="210030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4687756" y="2276977"/>
            <a:ext cx="1592019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567DCF-8F56-2D7B-0D87-056FE95D01AA}"/>
              </a:ext>
            </a:extLst>
          </p:cNvPr>
          <p:cNvCxnSpPr>
            <a:cxnSpLocks/>
          </p:cNvCxnSpPr>
          <p:nvPr/>
        </p:nvCxnSpPr>
        <p:spPr>
          <a:xfrm>
            <a:off x="10528153" y="2747494"/>
            <a:ext cx="733012" cy="8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E036569-1ED7-E296-37CE-16D90F523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6871" y="4112983"/>
            <a:ext cx="3005874" cy="26090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54B073-02BD-1707-709D-8F3390727959}"/>
              </a:ext>
            </a:extLst>
          </p:cNvPr>
          <p:cNvSpPr txBox="1"/>
          <p:nvPr/>
        </p:nvSpPr>
        <p:spPr>
          <a:xfrm>
            <a:off x="246529" y="6354884"/>
            <a:ext cx="6732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17</a:t>
            </a:r>
            <a:r>
              <a:rPr lang="en-TH" sz="1000" dirty="0"/>
              <a:t>Konstantinides SV, Meyer G, Becattini C et al (2020) 2019 ESC Guidelines for the diagnosis and management of acute pulmonary embolism developed in collaboration with the European Respiratory Society (ERS). Eur Heart J 41:543–603.</a:t>
            </a:r>
          </a:p>
        </p:txBody>
      </p:sp>
    </p:spTree>
    <p:extLst>
      <p:ext uri="{BB962C8B-B14F-4D97-AF65-F5344CB8AC3E}">
        <p14:creationId xmlns:p14="http://schemas.microsoft.com/office/powerpoint/2010/main" val="10556434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Obstructive shock – Q7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Pulmonary embolism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5AF41-0098-7920-EB82-3966A047D8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741" b="64710"/>
          <a:stretch/>
        </p:blipFill>
        <p:spPr>
          <a:xfrm>
            <a:off x="4994564" y="1249448"/>
            <a:ext cx="6359236" cy="4398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6818149" y="1330359"/>
            <a:ext cx="645162" cy="152862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7640276" y="1355857"/>
            <a:ext cx="416786" cy="152862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8461164" y="1533658"/>
            <a:ext cx="1431413" cy="152862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039933-B8BF-AC04-FA6C-DC5C9688750A}"/>
              </a:ext>
            </a:extLst>
          </p:cNvPr>
          <p:cNvSpPr txBox="1"/>
          <p:nvPr/>
        </p:nvSpPr>
        <p:spPr>
          <a:xfrm>
            <a:off x="278654" y="1836572"/>
            <a:ext cx="11689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TH" sz="1800" dirty="0"/>
              <a:t>2019 ESC Guidelines for the diagnosis and management of acute pulmonary embolism</a:t>
            </a:r>
            <a:r>
              <a:rPr lang="en-TH" sz="1800" baseline="30000" dirty="0"/>
              <a:t>16</a:t>
            </a:r>
            <a:r>
              <a:rPr lang="en-TH" sz="1800" dirty="0"/>
              <a:t> </a:t>
            </a:r>
            <a:r>
              <a:rPr lang="en-US" b="1" dirty="0"/>
              <a:t>	</a:t>
            </a:r>
            <a:endParaRPr lang="en-US" b="1" dirty="0">
              <a:solidFill>
                <a:srgbClr val="FFFFFF"/>
              </a:solidFill>
              <a:highlight>
                <a:srgbClr val="4472C4"/>
              </a:highligh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FA3662-92E8-B9CE-B5BC-CCA1D13E2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150" y="2805021"/>
            <a:ext cx="4457700" cy="3289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9714E20-ED66-635F-47AE-3075CACD1ECF}"/>
              </a:ext>
            </a:extLst>
          </p:cNvPr>
          <p:cNvSpPr txBox="1"/>
          <p:nvPr/>
        </p:nvSpPr>
        <p:spPr>
          <a:xfrm>
            <a:off x="246529" y="6354884"/>
            <a:ext cx="6732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17</a:t>
            </a:r>
            <a:r>
              <a:rPr lang="en-TH" sz="1000" dirty="0"/>
              <a:t>Konstantinides SV, Meyer G, Becattini C et al (2020) 2019 ESC Guidelines for the diagnosis and management of acute pulmonary embolism developed in collaboration with the European Respiratory Society (ERS). Eur Heart J 41:543–603.</a:t>
            </a:r>
          </a:p>
        </p:txBody>
      </p:sp>
    </p:spTree>
    <p:extLst>
      <p:ext uri="{BB962C8B-B14F-4D97-AF65-F5344CB8AC3E}">
        <p14:creationId xmlns:p14="http://schemas.microsoft.com/office/powerpoint/2010/main" val="3886138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Obstructive shock – Q8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Cardiac temponade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B4CBD7-B155-BBCE-B17F-BDE56AA151C3}"/>
              </a:ext>
            </a:extLst>
          </p:cNvPr>
          <p:cNvSpPr txBox="1"/>
          <p:nvPr/>
        </p:nvSpPr>
        <p:spPr>
          <a:xfrm>
            <a:off x="838198" y="3363689"/>
            <a:ext cx="1041810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- </a:t>
            </a:r>
            <a:r>
              <a:rPr lang="en-TH" b="1" dirty="0"/>
              <a:t>ESC</a:t>
            </a:r>
            <a:r>
              <a:rPr lang="en-TH" b="1" baseline="30000" dirty="0"/>
              <a:t>18</a:t>
            </a:r>
            <a:r>
              <a:rPr lang="en-TH" b="1" dirty="0"/>
              <a:t> guideline</a:t>
            </a:r>
            <a:r>
              <a:rPr lang="en-TH" dirty="0"/>
              <a:t> recommended </a:t>
            </a:r>
            <a:r>
              <a:rPr lang="en-TH" u="sng" dirty="0"/>
              <a:t>volume resuscitation</a:t>
            </a:r>
            <a:r>
              <a:rPr lang="en-TH" dirty="0"/>
              <a:t> and discourage the use of vasodilators and diuretic (IIC)</a:t>
            </a:r>
          </a:p>
          <a:p>
            <a:r>
              <a:rPr lang="en-TH" dirty="0"/>
              <a:t>- </a:t>
            </a:r>
            <a:r>
              <a:rPr lang="en-US" b="1" dirty="0"/>
              <a:t>Fluid boluses</a:t>
            </a:r>
            <a:r>
              <a:rPr lang="en-US" dirty="0"/>
              <a:t> </a:t>
            </a:r>
          </a:p>
          <a:p>
            <a:r>
              <a:rPr lang="en-US" dirty="0"/>
              <a:t>	- Maintain systemic venous return</a:t>
            </a:r>
          </a:p>
          <a:p>
            <a:r>
              <a:rPr lang="en-US" dirty="0"/>
              <a:t>	- Correct hypovolemia  </a:t>
            </a:r>
          </a:p>
          <a:p>
            <a:r>
              <a:rPr lang="en-US" dirty="0"/>
              <a:t>	- Prevent right ventricular diastolic collapse despite very high right atrial pressure</a:t>
            </a:r>
            <a:endParaRPr lang="th-TH" dirty="0"/>
          </a:p>
          <a:p>
            <a:endParaRPr lang="en-US" b="1" dirty="0"/>
          </a:p>
          <a:p>
            <a:r>
              <a:rPr lang="en-US" b="1" dirty="0"/>
              <a:t>- Must not delay </a:t>
            </a:r>
            <a:r>
              <a:rPr lang="en-US" dirty="0"/>
              <a:t>pericardial drainage</a:t>
            </a:r>
            <a:endParaRPr lang="en-TH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02E9B-8111-BE98-045D-753B9D4F8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1966434"/>
            <a:ext cx="10515598" cy="11637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2881574" y="2009386"/>
            <a:ext cx="717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3772814" y="1993328"/>
            <a:ext cx="463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773DA-CF92-65E7-547E-431B9053F659}"/>
              </a:ext>
            </a:extLst>
          </p:cNvPr>
          <p:cNvSpPr/>
          <p:nvPr/>
        </p:nvSpPr>
        <p:spPr>
          <a:xfrm>
            <a:off x="8347788" y="2455258"/>
            <a:ext cx="1698212" cy="210030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4674308" y="2196821"/>
            <a:ext cx="1511339" cy="227775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567DCF-8F56-2D7B-0D87-056FE95D01AA}"/>
              </a:ext>
            </a:extLst>
          </p:cNvPr>
          <p:cNvCxnSpPr>
            <a:cxnSpLocks/>
          </p:cNvCxnSpPr>
          <p:nvPr/>
        </p:nvCxnSpPr>
        <p:spPr>
          <a:xfrm>
            <a:off x="10620784" y="2665288"/>
            <a:ext cx="733012" cy="8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ADD863D-21D7-3822-C9B4-D64408344474}"/>
              </a:ext>
            </a:extLst>
          </p:cNvPr>
          <p:cNvSpPr txBox="1"/>
          <p:nvPr/>
        </p:nvSpPr>
        <p:spPr>
          <a:xfrm>
            <a:off x="246530" y="6354884"/>
            <a:ext cx="92027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18</a:t>
            </a:r>
            <a:r>
              <a:rPr lang="en-TH" sz="1000" dirty="0"/>
              <a:t>Adler Y, Charron P, Imazio M et al (2015) 2015 ESC Guidelines for the diagnosis and management of pericardial diseases: the Task Force for the Diagnosis and Management of Pericardial Diseases of the European Society of Cardiology (ESC)Endorsed by: The European Association for Cardio-Thoracic Surgery (EACTS). Eur Heart J 36:2921–2964</a:t>
            </a:r>
          </a:p>
        </p:txBody>
      </p:sp>
    </p:spTree>
    <p:extLst>
      <p:ext uri="{BB962C8B-B14F-4D97-AF65-F5344CB8AC3E}">
        <p14:creationId xmlns:p14="http://schemas.microsoft.com/office/powerpoint/2010/main" val="24166270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Obstructive shock – Q8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Cardiac temponade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02E9B-8111-BE98-045D-753B9D4F84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872" b="60630"/>
          <a:stretch/>
        </p:blipFill>
        <p:spPr>
          <a:xfrm>
            <a:off x="4303041" y="1206455"/>
            <a:ext cx="7050759" cy="4576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6339111" y="1259916"/>
            <a:ext cx="716722" cy="203381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7230057" y="1257713"/>
            <a:ext cx="463016" cy="203381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8132761" y="1443725"/>
            <a:ext cx="1509595" cy="227512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3C2319-E266-9016-3F5C-75F0CA4A217E}"/>
              </a:ext>
            </a:extLst>
          </p:cNvPr>
          <p:cNvSpPr txBox="1"/>
          <p:nvPr/>
        </p:nvSpPr>
        <p:spPr>
          <a:xfrm>
            <a:off x="278654" y="1836572"/>
            <a:ext cx="11689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US" sz="1800" b="1" dirty="0"/>
              <a:t>Singh V et al</a:t>
            </a:r>
            <a:r>
              <a:rPr lang="en-US" sz="1800" b="1" baseline="30000" dirty="0"/>
              <a:t>19</a:t>
            </a:r>
            <a:r>
              <a:rPr lang="en-US" sz="1800" b="1" dirty="0"/>
              <a:t>: </a:t>
            </a:r>
            <a:r>
              <a:rPr lang="en-US" b="0" i="0" dirty="0">
                <a:solidFill>
                  <a:srgbClr val="2A2A2A"/>
                </a:solidFill>
                <a:effectLst/>
              </a:rPr>
              <a:t>Rapid infusion of as little as 250 ml intravenous normal saline may improve the cardiac </a:t>
            </a:r>
            <a:r>
              <a:rPr lang="en-US" b="0" i="0" dirty="0" err="1">
                <a:solidFill>
                  <a:srgbClr val="2A2A2A"/>
                </a:solidFill>
                <a:effectLst/>
              </a:rPr>
              <a:t>haemodynamics</a:t>
            </a:r>
            <a:endParaRPr lang="en-US" b="1" dirty="0">
              <a:solidFill>
                <a:srgbClr val="FFFFFF"/>
              </a:solidFill>
              <a:highlight>
                <a:srgbClr val="4472C4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7C7B6-385B-C865-DCED-0DE7F1768AF9}"/>
              </a:ext>
            </a:extLst>
          </p:cNvPr>
          <p:cNvSpPr txBox="1"/>
          <p:nvPr/>
        </p:nvSpPr>
        <p:spPr>
          <a:xfrm>
            <a:off x="246530" y="6354884"/>
            <a:ext cx="46164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19</a:t>
            </a:r>
            <a:r>
              <a:rPr lang="en-TH" sz="1000" dirty="0"/>
              <a:t>Singh V, Dwivedi SK, Chandra S et al (2014) Optimal fluid amount for haemodynamic benefit in cardiac tamponade. Eur Heart J Acute Cardiovasc Care 3:158–164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223B72-C74C-490E-4106-3C1A0777FC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68"/>
          <a:stretch/>
        </p:blipFill>
        <p:spPr>
          <a:xfrm>
            <a:off x="460517" y="2959440"/>
            <a:ext cx="5392373" cy="2929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EA26AD-6ED3-EF81-0B37-1C0719233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111" y="2959440"/>
            <a:ext cx="5502133" cy="2929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9139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Left sided cardiogenic shock – Q9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B4CBD7-B155-BBCE-B17F-BDE56AA151C3}"/>
              </a:ext>
            </a:extLst>
          </p:cNvPr>
          <p:cNvSpPr txBox="1"/>
          <p:nvPr/>
        </p:nvSpPr>
        <p:spPr>
          <a:xfrm>
            <a:off x="838198" y="3946069"/>
            <a:ext cx="1048666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dirty="0"/>
              <a:t>- </a:t>
            </a:r>
            <a:r>
              <a:rPr lang="en-US" b="1" dirty="0"/>
              <a:t>Characterized </a:t>
            </a:r>
            <a:r>
              <a:rPr lang="en-US" dirty="0"/>
              <a:t>by inability of the heart to pump enough blood to meet metabolic demands</a:t>
            </a:r>
          </a:p>
          <a:p>
            <a:endParaRPr lang="en-US" dirty="0"/>
          </a:p>
          <a:p>
            <a:r>
              <a:rPr lang="en-US" dirty="0"/>
              <a:t>- </a:t>
            </a:r>
            <a:r>
              <a:rPr lang="en-US" b="1" dirty="0"/>
              <a:t>Primary goal </a:t>
            </a:r>
            <a:r>
              <a:rPr lang="en-US" dirty="0"/>
              <a:t>of fluid administration to </a:t>
            </a:r>
            <a:r>
              <a:rPr lang="en-US" b="1" dirty="0"/>
              <a:t>improve cardiac output and oxygen delivery</a:t>
            </a:r>
          </a:p>
          <a:p>
            <a:r>
              <a:rPr lang="en-US" dirty="0"/>
              <a:t>- </a:t>
            </a:r>
            <a:r>
              <a:rPr lang="en-US" dirty="0">
                <a:solidFill>
                  <a:schemeClr val="bg1"/>
                </a:solidFill>
                <a:highlight>
                  <a:srgbClr val="FF535E"/>
                </a:highlight>
              </a:rPr>
              <a:t>Fluid administration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can </a:t>
            </a:r>
            <a:r>
              <a:rPr lang="en-US" u="sng" dirty="0"/>
              <a:t>exacerbate heart failure and lead pulmonary edema</a:t>
            </a:r>
          </a:p>
          <a:p>
            <a:endParaRPr lang="en-US" u="sng" dirty="0"/>
          </a:p>
          <a:p>
            <a:r>
              <a:rPr lang="en-US" sz="2400" b="1" dirty="0"/>
              <a:t>- </a:t>
            </a:r>
            <a:r>
              <a:rPr lang="en-US" b="1" dirty="0"/>
              <a:t>Tailored approach</a:t>
            </a:r>
          </a:p>
          <a:p>
            <a:r>
              <a:rPr lang="en-US" sz="2400" b="1" dirty="0"/>
              <a:t>- </a:t>
            </a:r>
            <a:r>
              <a:rPr lang="en-US" dirty="0"/>
              <a:t>Close monitoring of the patient’s hemodynamic status (</a:t>
            </a:r>
            <a:r>
              <a:rPr lang="en-US" u="sng" dirty="0"/>
              <a:t>Advanced hemodynamic monitoring may be used</a:t>
            </a:r>
            <a:r>
              <a:rPr lang="en-US" dirty="0"/>
              <a:t>)</a:t>
            </a:r>
          </a:p>
          <a:p>
            <a:r>
              <a:rPr lang="en-US" dirty="0"/>
              <a:t>and adjustment of fluid therapy based on the observed individual response</a:t>
            </a:r>
          </a:p>
          <a:p>
            <a:endParaRPr lang="en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F768F-26B8-F5E2-A52D-3782B2112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1966433"/>
            <a:ext cx="10513558" cy="162393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2877818" y="2046393"/>
            <a:ext cx="717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3759367" y="2049722"/>
            <a:ext cx="463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773DA-CF92-65E7-547E-431B9053F659}"/>
              </a:ext>
            </a:extLst>
          </p:cNvPr>
          <p:cNvSpPr/>
          <p:nvPr/>
        </p:nvSpPr>
        <p:spPr>
          <a:xfrm>
            <a:off x="8337772" y="2495109"/>
            <a:ext cx="1698212" cy="210030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4223458" y="2264598"/>
            <a:ext cx="1975636" cy="203617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567DCF-8F56-2D7B-0D87-056FE95D01AA}"/>
              </a:ext>
            </a:extLst>
          </p:cNvPr>
          <p:cNvCxnSpPr>
            <a:cxnSpLocks/>
          </p:cNvCxnSpPr>
          <p:nvPr/>
        </p:nvCxnSpPr>
        <p:spPr>
          <a:xfrm>
            <a:off x="10591850" y="2732033"/>
            <a:ext cx="733012" cy="8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2154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Left sided cardiogenic shock – Q9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F768F-26B8-F5E2-A52D-3782B21122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774" b="69101"/>
          <a:stretch/>
        </p:blipFill>
        <p:spPr>
          <a:xfrm>
            <a:off x="4517130" y="1232577"/>
            <a:ext cx="6836670" cy="45811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6379926" y="1312536"/>
            <a:ext cx="630594" cy="185895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7189124" y="1315865"/>
            <a:ext cx="407375" cy="185895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7642494" y="1503032"/>
            <a:ext cx="1736220" cy="18589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33C7D5-9128-C4E6-9015-F8D201A40D37}"/>
              </a:ext>
            </a:extLst>
          </p:cNvPr>
          <p:cNvSpPr txBox="1"/>
          <p:nvPr/>
        </p:nvSpPr>
        <p:spPr>
          <a:xfrm>
            <a:off x="278654" y="1836572"/>
            <a:ext cx="11689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TH" sz="1800" b="1" dirty="0"/>
              <a:t>Thiele H</a:t>
            </a:r>
            <a:r>
              <a:rPr lang="en-TH" b="1" baseline="30000" dirty="0"/>
              <a:t>20</a:t>
            </a:r>
            <a:r>
              <a:rPr lang="en-TH" sz="1800" b="1" dirty="0"/>
              <a:t> </a:t>
            </a:r>
            <a:r>
              <a:rPr lang="en-US" sz="1800" b="1" dirty="0"/>
              <a:t>: </a:t>
            </a:r>
            <a:r>
              <a:rPr lang="en-US" sz="1800" dirty="0">
                <a:solidFill>
                  <a:srgbClr val="2A2A2A"/>
                </a:solidFill>
              </a:rPr>
              <a:t>S</a:t>
            </a:r>
            <a:r>
              <a:rPr lang="en-US" b="0" i="0" dirty="0">
                <a:solidFill>
                  <a:srgbClr val="2A2A2A"/>
                </a:solidFill>
                <a:effectLst/>
              </a:rPr>
              <a:t>ome patients with cardiogenic shock may benefit from a cautious fluid challenge</a:t>
            </a:r>
            <a:endParaRPr lang="en-US" b="1" dirty="0">
              <a:solidFill>
                <a:srgbClr val="FFFFFF"/>
              </a:solidFill>
              <a:highlight>
                <a:srgbClr val="4472C4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9FBD84-EF6C-F0D5-CFDE-6A4DB1B14DB8}"/>
              </a:ext>
            </a:extLst>
          </p:cNvPr>
          <p:cNvSpPr txBox="1"/>
          <p:nvPr/>
        </p:nvSpPr>
        <p:spPr>
          <a:xfrm>
            <a:off x="246530" y="6354884"/>
            <a:ext cx="46164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20</a:t>
            </a:r>
            <a:r>
              <a:rPr lang="en-TH" sz="1000" dirty="0"/>
              <a:t>Thiele H, Ohman EM, de Waha-Thiele S et al (2019) Management of cardiogenic shock complicating myocardial infarction: an update 2019. Eur Heart J 40:2671–2683</a:t>
            </a:r>
          </a:p>
        </p:txBody>
      </p:sp>
      <p:pic>
        <p:nvPicPr>
          <p:cNvPr id="12" name="New picture">
            <a:extLst>
              <a:ext uri="{FF2B5EF4-FFF2-40B4-BE49-F238E27FC236}">
                <a16:creationId xmlns:a16="http://schemas.microsoft.com/office/drawing/2014/main" id="{8C94DD5A-690B-9107-0045-9BC5731BDD6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591919" y="2544458"/>
            <a:ext cx="5576013" cy="37288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9430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Left sided cardiogenic shock – Q9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F768F-26B8-F5E2-A52D-3782B21122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774" b="69101"/>
          <a:stretch/>
        </p:blipFill>
        <p:spPr>
          <a:xfrm>
            <a:off x="4517130" y="1232577"/>
            <a:ext cx="6836670" cy="45811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6379926" y="1312536"/>
            <a:ext cx="630594" cy="185895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7189124" y="1315865"/>
            <a:ext cx="407375" cy="185895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7642494" y="1503032"/>
            <a:ext cx="1736220" cy="18589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33C7D5-9128-C4E6-9015-F8D201A40D37}"/>
              </a:ext>
            </a:extLst>
          </p:cNvPr>
          <p:cNvSpPr txBox="1"/>
          <p:nvPr/>
        </p:nvSpPr>
        <p:spPr>
          <a:xfrm>
            <a:off x="278654" y="1836572"/>
            <a:ext cx="11689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TH" sz="1800" b="1" dirty="0"/>
              <a:t>Thiele H</a:t>
            </a:r>
            <a:r>
              <a:rPr lang="en-TH" b="1" baseline="30000" dirty="0"/>
              <a:t>20</a:t>
            </a:r>
            <a:r>
              <a:rPr lang="en-TH" sz="1800" b="1" dirty="0"/>
              <a:t> </a:t>
            </a:r>
            <a:r>
              <a:rPr lang="en-US" sz="1800" b="1" dirty="0"/>
              <a:t>: </a:t>
            </a:r>
            <a:r>
              <a:rPr lang="en-US" sz="1800" dirty="0">
                <a:solidFill>
                  <a:srgbClr val="2A2A2A"/>
                </a:solidFill>
              </a:rPr>
              <a:t>S</a:t>
            </a:r>
            <a:r>
              <a:rPr lang="en-US" b="0" i="0" dirty="0">
                <a:solidFill>
                  <a:srgbClr val="2A2A2A"/>
                </a:solidFill>
                <a:effectLst/>
              </a:rPr>
              <a:t>ome patients with cardiogenic shock may benefit from a cautious fluid challenge</a:t>
            </a:r>
            <a:endParaRPr lang="en-US" b="1" dirty="0">
              <a:solidFill>
                <a:srgbClr val="FFFFFF"/>
              </a:solidFill>
              <a:highlight>
                <a:srgbClr val="4472C4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9FBD84-EF6C-F0D5-CFDE-6A4DB1B14DB8}"/>
              </a:ext>
            </a:extLst>
          </p:cNvPr>
          <p:cNvSpPr txBox="1"/>
          <p:nvPr/>
        </p:nvSpPr>
        <p:spPr>
          <a:xfrm>
            <a:off x="246530" y="6354884"/>
            <a:ext cx="46164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20</a:t>
            </a:r>
            <a:r>
              <a:rPr lang="en-TH" sz="1000" dirty="0"/>
              <a:t>Thiele H, Ohman EM, de Waha-Thiele S et al (2019) Management of cardiogenic shock complicating myocardial infarction: an update 2019. Eur Heart J 40:2671–2683</a:t>
            </a:r>
          </a:p>
        </p:txBody>
      </p:sp>
      <p:pic>
        <p:nvPicPr>
          <p:cNvPr id="12" name="New picture">
            <a:extLst>
              <a:ext uri="{FF2B5EF4-FFF2-40B4-BE49-F238E27FC236}">
                <a16:creationId xmlns:a16="http://schemas.microsoft.com/office/drawing/2014/main" id="{8C94DD5A-690B-9107-0045-9BC5731BDD65}"/>
              </a:ext>
            </a:extLst>
          </p:cNvPr>
          <p:cNvPicPr/>
          <p:nvPr/>
        </p:nvPicPr>
        <p:blipFill rotWithShape="1">
          <a:blip r:embed="rId4"/>
          <a:srcRect b="52419"/>
          <a:stretch/>
        </p:blipFill>
        <p:spPr>
          <a:xfrm>
            <a:off x="1304030" y="2773060"/>
            <a:ext cx="10151791" cy="30809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5692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The Four (or Six) D’s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BA3E69-EB0B-3E38-DBB3-8AB359DA7ED0}"/>
                  </a:ext>
                </a:extLst>
              </p:cNvPr>
              <p:cNvSpPr txBox="1"/>
              <p:nvPr/>
            </p:nvSpPr>
            <p:spPr>
              <a:xfrm>
                <a:off x="483001" y="2090172"/>
                <a:ext cx="11225998" cy="255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/>
                  <a:t>Cardiac output </a:t>
                </a:r>
                <a:r>
                  <a:rPr lang="en-US" sz="2800" dirty="0"/>
                  <a:t>is</a:t>
                </a:r>
              </a:p>
              <a:p>
                <a:pPr algn="ctr"/>
                <a:r>
                  <a:rPr lang="en-US" sz="2800" u="sng" dirty="0"/>
                  <a:t>amount of blood</a:t>
                </a:r>
                <a:r>
                  <a:rPr lang="en-US" sz="2800" dirty="0"/>
                  <a:t> the </a:t>
                </a:r>
                <a:r>
                  <a:rPr lang="en-US" sz="2800" u="sng" dirty="0"/>
                  <a:t>heart pumps</a:t>
                </a:r>
                <a:r>
                  <a:rPr lang="en-US" sz="2800" dirty="0"/>
                  <a:t> </a:t>
                </a:r>
                <a:r>
                  <a:rPr lang="en-US" sz="2800" b="1" dirty="0"/>
                  <a:t>into the body</a:t>
                </a:r>
                <a:r>
                  <a:rPr lang="en-US" sz="2800" dirty="0"/>
                  <a:t> </a:t>
                </a:r>
                <a:r>
                  <a:rPr lang="en-US" sz="2800" u="sng" dirty="0"/>
                  <a:t>each minute</a:t>
                </a:r>
                <a:endParaRPr lang="en-US" sz="2000" b="1" i="1" u="sng" dirty="0">
                  <a:latin typeface="Cambria Math" panose="02040503050406030204" pitchFamily="18" charset="0"/>
                </a:endParaRPr>
              </a:p>
              <a:p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1</a:t>
                </a:r>
                <a:r>
                  <a:rPr lang="en-US" sz="2400" b="1" dirty="0"/>
                  <a:t>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𝑪𝑶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𝑯𝑹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𝑳𝑽𝑬𝑭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𝑬𝑫𝑽</m:t>
                    </m:r>
                  </m:oMath>
                </a14:m>
                <a:endParaRPr lang="en-US" sz="2400" b="1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2</a:t>
                </a:r>
                <a:r>
                  <a:rPr lang="en-US" sz="2400" b="1" dirty="0"/>
                  <a:t>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𝑴𝑨𝑷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𝑪𝑶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𝑺𝑽𝑹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∗∗</m:t>
                            </m:r>
                          </m:sup>
                        </m:sSup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𝑪𝑽𝑷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𝑫𝑩𝑷</m:t>
                            </m:r>
                          </m:e>
                        </m:d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𝑺𝑩𝑷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r>
                  <a:rPr lang="en-US" sz="2000" b="1" i="1" dirty="0"/>
                  <a:t>  </a:t>
                </a:r>
                <a:r>
                  <a:rPr lang="en-US" sz="2000" b="1" dirty="0"/>
                  <a:t>	 </a:t>
                </a:r>
                <a:endParaRPr lang="en-US" sz="2000" b="1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BA3E69-EB0B-3E38-DBB3-8AB359DA7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1" y="2090172"/>
                <a:ext cx="11225998" cy="2555571"/>
              </a:xfrm>
              <a:prstGeom prst="rect">
                <a:avLst/>
              </a:prstGeom>
              <a:blipFill>
                <a:blip r:embed="rId3"/>
                <a:stretch>
                  <a:fillRect l="-1354" t="-2970" b="-1485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7BD018-77EE-5274-46BD-3256B56B310A}"/>
                  </a:ext>
                </a:extLst>
              </p:cNvPr>
              <p:cNvSpPr txBox="1"/>
              <p:nvPr/>
            </p:nvSpPr>
            <p:spPr>
              <a:xfrm>
                <a:off x="2968188" y="4708487"/>
                <a:ext cx="6255623" cy="584775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𝑴𝑨𝑷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𝑳𝑽𝑬𝑭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𝑬𝑫𝑽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𝑯𝑹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𝑺𝑽𝑹</m:t>
                      </m:r>
                    </m:oMath>
                  </m:oMathPara>
                </a14:m>
                <a:endParaRPr lang="en-TH" sz="32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7BD018-77EE-5274-46BD-3256B56B3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188" y="4708487"/>
                <a:ext cx="6255623" cy="584775"/>
              </a:xfrm>
              <a:prstGeom prst="rect">
                <a:avLst/>
              </a:prstGeom>
              <a:blipFill>
                <a:blip r:embed="rId4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DF2F612-B68D-4296-77B9-588903297E46}"/>
              </a:ext>
            </a:extLst>
          </p:cNvPr>
          <p:cNvSpPr txBox="1"/>
          <p:nvPr/>
        </p:nvSpPr>
        <p:spPr>
          <a:xfrm>
            <a:off x="8738359" y="5834264"/>
            <a:ext cx="3453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*CVP is usually at or near 0 mmHg</a:t>
            </a:r>
            <a:endParaRPr lang="en-TH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7C3858-AE72-1AE6-EB44-61F12C7A55F9}"/>
              </a:ext>
            </a:extLst>
          </p:cNvPr>
          <p:cNvSpPr txBox="1"/>
          <p:nvPr/>
        </p:nvSpPr>
        <p:spPr>
          <a:xfrm>
            <a:off x="8738359" y="6126473"/>
            <a:ext cx="2970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-apple-system"/>
              </a:rPr>
              <a:t>**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SVR = [(MAP-CVP)/CO] x 80</a:t>
            </a:r>
            <a:endParaRPr lang="en-T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3DBAA8-991E-0BA2-83FD-19BF10E934F6}"/>
              </a:ext>
            </a:extLst>
          </p:cNvPr>
          <p:cNvSpPr txBox="1"/>
          <p:nvPr/>
        </p:nvSpPr>
        <p:spPr>
          <a:xfrm>
            <a:off x="8906416" y="6368923"/>
            <a:ext cx="328558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i="0" dirty="0">
                <a:solidFill>
                  <a:srgbClr val="333333"/>
                </a:solidFill>
                <a:effectLst/>
              </a:rPr>
              <a:t>Calculation of Systemic Vascular Resistance (SVR) </a:t>
            </a:r>
          </a:p>
          <a:p>
            <a:pPr algn="l"/>
            <a:r>
              <a:rPr lang="en-US" sz="1100" i="0" dirty="0">
                <a:solidFill>
                  <a:srgbClr val="333333"/>
                </a:solidFill>
                <a:effectLst/>
              </a:rPr>
              <a:t>Using Pressures Measured from </a:t>
            </a:r>
            <a:r>
              <a:rPr lang="en-US" sz="1100" b="1" i="0" dirty="0">
                <a:solidFill>
                  <a:srgbClr val="333333"/>
                </a:solidFill>
                <a:effectLst/>
              </a:rPr>
              <a:t>Swan-Ganz Catheter</a:t>
            </a:r>
          </a:p>
        </p:txBody>
      </p:sp>
    </p:spTree>
    <p:extLst>
      <p:ext uri="{BB962C8B-B14F-4D97-AF65-F5344CB8AC3E}">
        <p14:creationId xmlns:p14="http://schemas.microsoft.com/office/powerpoint/2010/main" val="1345937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ARDS – Q10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17D5DA-478F-9C21-5216-7EDFC1F72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7" y="1964531"/>
            <a:ext cx="10515600" cy="1654453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567DCF-8F56-2D7B-0D87-056FE95D01AA}"/>
              </a:ext>
            </a:extLst>
          </p:cNvPr>
          <p:cNvCxnSpPr>
            <a:cxnSpLocks/>
          </p:cNvCxnSpPr>
          <p:nvPr/>
        </p:nvCxnSpPr>
        <p:spPr>
          <a:xfrm>
            <a:off x="9371252" y="2916212"/>
            <a:ext cx="198254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AB773DA-CF92-65E7-547E-431B9053F659}"/>
              </a:ext>
            </a:extLst>
          </p:cNvPr>
          <p:cNvSpPr/>
          <p:nvPr/>
        </p:nvSpPr>
        <p:spPr>
          <a:xfrm>
            <a:off x="7039983" y="2700189"/>
            <a:ext cx="1698212" cy="210030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2853144" y="2058283"/>
            <a:ext cx="717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3741426" y="2058016"/>
            <a:ext cx="463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3667063" y="2433667"/>
            <a:ext cx="537914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BB230A-80ED-90F3-4D3F-AC7397BF48C3}"/>
              </a:ext>
            </a:extLst>
          </p:cNvPr>
          <p:cNvSpPr txBox="1"/>
          <p:nvPr/>
        </p:nvSpPr>
        <p:spPr>
          <a:xfrm>
            <a:off x="838198" y="3946069"/>
            <a:ext cx="105155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dirty="0"/>
              <a:t>- </a:t>
            </a:r>
            <a:r>
              <a:rPr lang="en-US" b="1" dirty="0"/>
              <a:t>ARDS</a:t>
            </a:r>
            <a:r>
              <a:rPr lang="en-US" dirty="0"/>
              <a:t> cause fluid leakage from the intravascular space</a:t>
            </a:r>
            <a:endParaRPr lang="en-TH" dirty="0"/>
          </a:p>
          <a:p>
            <a:r>
              <a:rPr lang="en-TH" dirty="0"/>
              <a:t>- </a:t>
            </a:r>
            <a:r>
              <a:rPr lang="en-US" b="1" dirty="0"/>
              <a:t>Characterized</a:t>
            </a:r>
            <a:r>
              <a:rPr lang="en-US" dirty="0"/>
              <a:t> by varying degrees of alteration in pulmonary capillary permeability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olidFill>
                  <a:schemeClr val="bg1"/>
                </a:solidFill>
                <a:highlight>
                  <a:srgbClr val="FF535E"/>
                </a:highlight>
                <a:sym typeface="Wingdings" pitchFamily="2" charset="2"/>
              </a:rPr>
              <a:t>P</a:t>
            </a:r>
            <a:r>
              <a:rPr lang="en-US" dirty="0">
                <a:solidFill>
                  <a:schemeClr val="bg1"/>
                </a:solidFill>
                <a:highlight>
                  <a:srgbClr val="FF535E"/>
                </a:highlight>
              </a:rPr>
              <a:t>ulmonary edema</a:t>
            </a:r>
          </a:p>
          <a:p>
            <a:endParaRPr lang="en-TH" dirty="0">
              <a:solidFill>
                <a:schemeClr val="bg1"/>
              </a:solidFill>
              <a:highlight>
                <a:srgbClr val="FF535E"/>
              </a:highlight>
            </a:endParaRPr>
          </a:p>
          <a:p>
            <a:r>
              <a:rPr lang="en-TH" dirty="0"/>
              <a:t>- </a:t>
            </a:r>
            <a:r>
              <a:rPr lang="en-TH" b="1" dirty="0"/>
              <a:t>Requiring Fluid resuscitate</a:t>
            </a:r>
            <a:r>
              <a:rPr lang="en-TH" dirty="0"/>
              <a:t> due to </a:t>
            </a:r>
            <a:r>
              <a:rPr lang="en-TH" u="sng" dirty="0"/>
              <a:t>hypovolumia</a:t>
            </a:r>
            <a:r>
              <a:rPr lang="en-TH" dirty="0"/>
              <a:t> and </a:t>
            </a:r>
            <a:r>
              <a:rPr lang="en-TH" u="sng" dirty="0"/>
              <a:t>hemodynamic instability</a:t>
            </a:r>
            <a:r>
              <a:rPr lang="en-TH" dirty="0"/>
              <a:t> associated with </a:t>
            </a:r>
            <a:r>
              <a:rPr lang="en-US" dirty="0"/>
              <a:t>ARDS</a:t>
            </a:r>
            <a:endParaRPr lang="en-TH" dirty="0"/>
          </a:p>
          <a:p>
            <a:endParaRPr lang="en-TH" dirty="0"/>
          </a:p>
          <a:p>
            <a:r>
              <a:rPr lang="en-US" dirty="0"/>
              <a:t>- </a:t>
            </a:r>
            <a:r>
              <a:rPr lang="en-US" b="1" dirty="0"/>
              <a:t>Fluid accumulation</a:t>
            </a:r>
            <a:r>
              <a:rPr lang="en-US" dirty="0"/>
              <a:t> associated with </a:t>
            </a:r>
            <a:r>
              <a:rPr lang="en-US" dirty="0">
                <a:solidFill>
                  <a:schemeClr val="bg1"/>
                </a:solidFill>
                <a:highlight>
                  <a:srgbClr val="FF535E"/>
                </a:highlight>
              </a:rPr>
              <a:t>Higher mortality rate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US" sz="2400" b="1" dirty="0">
              <a:solidFill>
                <a:schemeClr val="bg1"/>
              </a:solidFill>
            </a:endParaRPr>
          </a:p>
          <a:p>
            <a:endParaRPr lang="en-TH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8AFE1A-287C-AE2B-46AC-FAC234BAD805}"/>
              </a:ext>
            </a:extLst>
          </p:cNvPr>
          <p:cNvCxnSpPr>
            <a:cxnSpLocks/>
          </p:cNvCxnSpPr>
          <p:nvPr/>
        </p:nvCxnSpPr>
        <p:spPr>
          <a:xfrm>
            <a:off x="5214100" y="2910219"/>
            <a:ext cx="150942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88B807-E00F-D2EC-B065-A6BA1E0DEC98}"/>
              </a:ext>
            </a:extLst>
          </p:cNvPr>
          <p:cNvCxnSpPr>
            <a:cxnSpLocks/>
          </p:cNvCxnSpPr>
          <p:nvPr/>
        </p:nvCxnSpPr>
        <p:spPr>
          <a:xfrm>
            <a:off x="2340912" y="3102961"/>
            <a:ext cx="7788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9323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ARDS – Q10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17D5DA-478F-9C21-5216-7EDFC1F721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227" b="59337"/>
          <a:stretch/>
        </p:blipFill>
        <p:spPr>
          <a:xfrm>
            <a:off x="3775361" y="665020"/>
            <a:ext cx="7175821" cy="7946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6150532" y="774484"/>
            <a:ext cx="847545" cy="240504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7205067" y="774219"/>
            <a:ext cx="547529" cy="240504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7073298" y="1214412"/>
            <a:ext cx="635365" cy="240504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6801FE-29CA-FBC7-A8F3-3808DFBC4F03}"/>
              </a:ext>
            </a:extLst>
          </p:cNvPr>
          <p:cNvSpPr txBox="1"/>
          <p:nvPr/>
        </p:nvSpPr>
        <p:spPr>
          <a:xfrm>
            <a:off x="278654" y="1836572"/>
            <a:ext cx="11689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US" sz="1800" b="1" dirty="0"/>
              <a:t>The National Heart, Lung, and Blood Institute Acute Respiratory Distress Syndrome (ARDS) Clinical Trials Network</a:t>
            </a:r>
            <a:r>
              <a:rPr lang="en-US" b="1" baseline="30000" dirty="0"/>
              <a:t>21</a:t>
            </a:r>
            <a:endParaRPr lang="en-US" b="1" dirty="0">
              <a:solidFill>
                <a:srgbClr val="FFFFFF"/>
              </a:solidFill>
              <a:highlight>
                <a:srgbClr val="4472C4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EAD28C-81A3-42D8-1183-A1349CD558C4}"/>
              </a:ext>
            </a:extLst>
          </p:cNvPr>
          <p:cNvSpPr txBox="1"/>
          <p:nvPr/>
        </p:nvSpPr>
        <p:spPr>
          <a:xfrm>
            <a:off x="246530" y="6354884"/>
            <a:ext cx="5849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21</a:t>
            </a:r>
            <a:r>
              <a:rPr lang="en-TH" sz="1000" dirty="0"/>
              <a:t>National Heart Lung and Blood Institute Acute Respiratory Distress Syndrome (ARDS) Clinical Trials Network (2006) Comparison of two fluid-management strategies in acute lung injury. N Engl J Med 354:2564–2575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05D817-9AC2-8462-F605-BB8784526E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" b="37996"/>
          <a:stretch/>
        </p:blipFill>
        <p:spPr>
          <a:xfrm>
            <a:off x="1201505" y="2544458"/>
            <a:ext cx="4633494" cy="36759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E52CF9-9486-5A46-4244-C666746B56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6818"/>
          <a:stretch/>
        </p:blipFill>
        <p:spPr>
          <a:xfrm>
            <a:off x="6574304" y="2544458"/>
            <a:ext cx="4633494" cy="7815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888902C-0A45-C429-CD4C-B28531A3F0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193"/>
          <a:stretch/>
        </p:blipFill>
        <p:spPr>
          <a:xfrm>
            <a:off x="6574304" y="3325977"/>
            <a:ext cx="4633494" cy="224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319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ARDS – Q10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17D5DA-478F-9C21-5216-7EDFC1F721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227" b="59337"/>
          <a:stretch/>
        </p:blipFill>
        <p:spPr>
          <a:xfrm>
            <a:off x="3775361" y="665020"/>
            <a:ext cx="7175821" cy="7946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6150532" y="774484"/>
            <a:ext cx="847545" cy="240504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7205067" y="774219"/>
            <a:ext cx="547529" cy="240504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7073298" y="1214412"/>
            <a:ext cx="635365" cy="240504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6801FE-29CA-FBC7-A8F3-3808DFBC4F03}"/>
              </a:ext>
            </a:extLst>
          </p:cNvPr>
          <p:cNvSpPr txBox="1"/>
          <p:nvPr/>
        </p:nvSpPr>
        <p:spPr>
          <a:xfrm>
            <a:off x="278654" y="1836572"/>
            <a:ext cx="11689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US" sz="1800" b="1" dirty="0"/>
              <a:t>The National Heart, Lung, and Blood Institute Acute Respiratory Distress Syndrome (ARDS) Clinical Trials Network</a:t>
            </a:r>
            <a:r>
              <a:rPr lang="en-US" b="1" baseline="30000" dirty="0"/>
              <a:t>21</a:t>
            </a:r>
            <a:endParaRPr lang="en-US" b="1" dirty="0">
              <a:solidFill>
                <a:srgbClr val="FFFFFF"/>
              </a:solidFill>
              <a:highlight>
                <a:srgbClr val="4472C4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EAD28C-81A3-42D8-1183-A1349CD558C4}"/>
              </a:ext>
            </a:extLst>
          </p:cNvPr>
          <p:cNvSpPr txBox="1"/>
          <p:nvPr/>
        </p:nvSpPr>
        <p:spPr>
          <a:xfrm>
            <a:off x="246530" y="6354884"/>
            <a:ext cx="5849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21</a:t>
            </a:r>
            <a:r>
              <a:rPr lang="en-TH" sz="1000" dirty="0"/>
              <a:t>National Heart Lung and Blood Institute Acute Respiratory Distress Syndrome (ARDS) Clinical Trials Network (2006) Comparison of two fluid-management strategies in acute lung injury. N Engl J Med 354:2564–2575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3B5C9B-1ECA-F706-F727-ECE1CDFF8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360" y="2644074"/>
            <a:ext cx="4158343" cy="361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113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AF1F2E8-F67E-C346-1AB8-4E2EB6673B94}"/>
              </a:ext>
            </a:extLst>
          </p:cNvPr>
          <p:cNvSpPr/>
          <p:nvPr/>
        </p:nvSpPr>
        <p:spPr>
          <a:xfrm>
            <a:off x="4602956" y="1426881"/>
            <a:ext cx="2986088" cy="12001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5400" dirty="0"/>
              <a:t>Q &amp; A</a:t>
            </a:r>
          </a:p>
        </p:txBody>
      </p:sp>
      <p:sp>
        <p:nvSpPr>
          <p:cNvPr id="4" name="TextBox 3">
            <a:hlinkClick r:id="rId3"/>
            <a:extLst>
              <a:ext uri="{FF2B5EF4-FFF2-40B4-BE49-F238E27FC236}">
                <a16:creationId xmlns:a16="http://schemas.microsoft.com/office/drawing/2014/main" id="{5936A08E-E217-5D1C-64E7-0413C37BD076}"/>
              </a:ext>
            </a:extLst>
          </p:cNvPr>
          <p:cNvSpPr txBox="1"/>
          <p:nvPr/>
        </p:nvSpPr>
        <p:spPr>
          <a:xfrm>
            <a:off x="1620091" y="5776258"/>
            <a:ext cx="957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>
                <a:hlinkClick r:id="rId3"/>
              </a:rPr>
              <a:t>Ref data</a:t>
            </a:r>
            <a:endParaRPr lang="en-TH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C3E51F5A-6881-D51F-5207-E796135DC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2371" y="3120240"/>
            <a:ext cx="2347257" cy="2347257"/>
          </a:xfrm>
          <a:prstGeom prst="rect">
            <a:avLst/>
          </a:prstGeom>
        </p:spPr>
      </p:pic>
      <p:sp>
        <p:nvSpPr>
          <p:cNvPr id="8" name="TextBox 7">
            <a:hlinkClick r:id="rId4"/>
            <a:extLst>
              <a:ext uri="{FF2B5EF4-FFF2-40B4-BE49-F238E27FC236}">
                <a16:creationId xmlns:a16="http://schemas.microsoft.com/office/drawing/2014/main" id="{987696DD-7BDC-3879-4BAE-177330468332}"/>
              </a:ext>
            </a:extLst>
          </p:cNvPr>
          <p:cNvSpPr txBox="1"/>
          <p:nvPr/>
        </p:nvSpPr>
        <p:spPr>
          <a:xfrm>
            <a:off x="4117593" y="5776257"/>
            <a:ext cx="4037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0" dirty="0">
                <a:solidFill>
                  <a:srgbClr val="333333"/>
                </a:solidFill>
                <a:effectLst/>
                <a:hlinkClick r:id="rId4"/>
              </a:rPr>
              <a:t>Calculation of Systemic Vascular Resistance (SVR) </a:t>
            </a:r>
          </a:p>
          <a:p>
            <a:pPr algn="ctr"/>
            <a:r>
              <a:rPr lang="en-US" sz="1400" i="0" dirty="0">
                <a:solidFill>
                  <a:srgbClr val="333333"/>
                </a:solidFill>
                <a:effectLst/>
                <a:hlinkClick r:id="rId4"/>
              </a:rPr>
              <a:t>Using Pressures Measured from </a:t>
            </a:r>
            <a:r>
              <a:rPr lang="en-US" sz="1400" b="1" i="0" dirty="0">
                <a:solidFill>
                  <a:srgbClr val="333333"/>
                </a:solidFill>
                <a:effectLst/>
                <a:hlinkClick r:id="rId4"/>
              </a:rPr>
              <a:t>Swan-Ganz Catheter</a:t>
            </a:r>
            <a:endParaRPr lang="en-US" sz="1400" b="1" i="0" dirty="0">
              <a:solidFill>
                <a:srgbClr val="333333"/>
              </a:solidFill>
              <a:effectLst/>
            </a:endParaRPr>
          </a:p>
        </p:txBody>
      </p:sp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FDCAE2E9-E67D-3D86-28C2-1E8B2E108684}"/>
              </a:ext>
            </a:extLst>
          </p:cNvPr>
          <p:cNvSpPr txBox="1"/>
          <p:nvPr/>
        </p:nvSpPr>
        <p:spPr>
          <a:xfrm>
            <a:off x="9379489" y="5807036"/>
            <a:ext cx="158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i="0" dirty="0">
                <a:solidFill>
                  <a:srgbClr val="333333"/>
                </a:solidFill>
                <a:effectLst/>
                <a:hlinkClick r:id="rId6"/>
              </a:rPr>
              <a:t>Shock simulation</a:t>
            </a:r>
            <a:endParaRPr lang="en-US" sz="1600" b="1" i="0" dirty="0">
              <a:solidFill>
                <a:srgbClr val="333333"/>
              </a:solidFill>
              <a:effectLst/>
            </a:endParaRPr>
          </a:p>
        </p:txBody>
      </p:sp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D1B82ADE-6A7A-02B3-CED0-04DA324707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7389" y="3120240"/>
            <a:ext cx="2347257" cy="2347257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FE3DFE8-AAD9-1CE0-E275-D223DA77DD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353" y="3120239"/>
            <a:ext cx="2347257" cy="234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92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The Four (or Six) D’s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7BD018-77EE-5274-46BD-3256B56B310A}"/>
                  </a:ext>
                </a:extLst>
              </p:cNvPr>
              <p:cNvSpPr txBox="1"/>
              <p:nvPr/>
            </p:nvSpPr>
            <p:spPr>
              <a:xfrm>
                <a:off x="2968188" y="1982897"/>
                <a:ext cx="6255623" cy="584775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𝑴𝑨𝑷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𝑳𝑽𝑬𝑭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𝑬𝑫𝑽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𝑯𝑹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𝑺𝑽𝑹</m:t>
                      </m:r>
                    </m:oMath>
                  </m:oMathPara>
                </a14:m>
                <a:endParaRPr lang="en-TH" sz="32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7BD018-77EE-5274-46BD-3256B56B3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188" y="1982897"/>
                <a:ext cx="6255623" cy="584775"/>
              </a:xfrm>
              <a:prstGeom prst="rect">
                <a:avLst/>
              </a:prstGeom>
              <a:blipFill>
                <a:blip r:embed="rId3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Arterial pressure regulation">
            <a:extLst>
              <a:ext uri="{FF2B5EF4-FFF2-40B4-BE49-F238E27FC236}">
                <a16:creationId xmlns:a16="http://schemas.microsoft.com/office/drawing/2014/main" id="{ACFDA129-06A3-3862-4248-AD0CED4D3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765" y="2859881"/>
            <a:ext cx="4753527" cy="368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9889B5-2677-4456-E063-119FA51BF96B}"/>
              </a:ext>
            </a:extLst>
          </p:cNvPr>
          <p:cNvSpPr txBox="1"/>
          <p:nvPr/>
        </p:nvSpPr>
        <p:spPr>
          <a:xfrm>
            <a:off x="9223811" y="5810751"/>
            <a:ext cx="296282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 err="1"/>
              <a:t>Klabunde</a:t>
            </a:r>
            <a:r>
              <a:rPr lang="en-US" sz="1050" dirty="0"/>
              <a:t> RE. Factors Regulating Arterial Blood Pressure [Internet]. Cardiovascular Physiology Concepts. [cited 2025 Nov 17]. Available from: </a:t>
            </a:r>
            <a:r>
              <a:rPr lang="en-US" sz="1050" dirty="0">
                <a:hlinkClick r:id="rId5"/>
              </a:rPr>
              <a:t>https://cvphysiology.com/blood-pressure/bp022</a:t>
            </a:r>
            <a:endParaRPr lang="en-TH" sz="1050" dirty="0"/>
          </a:p>
        </p:txBody>
      </p:sp>
    </p:spTree>
    <p:extLst>
      <p:ext uri="{BB962C8B-B14F-4D97-AF65-F5344CB8AC3E}">
        <p14:creationId xmlns:p14="http://schemas.microsoft.com/office/powerpoint/2010/main" val="269413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ROSE concept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DB6CB1-2925-114F-38DC-FD0DC0877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45" y="1867439"/>
            <a:ext cx="7005034" cy="4516593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1F71E0-35CC-4822-DB6E-35F1324361EF}"/>
              </a:ext>
            </a:extLst>
          </p:cNvPr>
          <p:cNvSpPr txBox="1"/>
          <p:nvPr/>
        </p:nvSpPr>
        <p:spPr>
          <a:xfrm>
            <a:off x="7484552" y="1867441"/>
            <a:ext cx="41075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000" b="1" dirty="0">
                <a:solidFill>
                  <a:schemeClr val="bg1"/>
                </a:solidFill>
                <a:highlight>
                  <a:srgbClr val="4472C4"/>
                </a:highlight>
              </a:rPr>
              <a:t>Resuscitation </a:t>
            </a:r>
            <a:r>
              <a:rPr lang="en-TH" dirty="0"/>
              <a:t> </a:t>
            </a:r>
          </a:p>
          <a:p>
            <a:r>
              <a:rPr lang="en-TH" dirty="0"/>
              <a:t>- </a:t>
            </a:r>
            <a:r>
              <a:rPr lang="en-US" dirty="0"/>
              <a:t>“When to start fluid therapy?”</a:t>
            </a:r>
            <a:endParaRPr lang="en-TH" dirty="0"/>
          </a:p>
          <a:p>
            <a:r>
              <a:rPr lang="en-TH" dirty="0"/>
              <a:t>- </a:t>
            </a:r>
            <a:r>
              <a:rPr lang="en-TH" b="1" dirty="0"/>
              <a:t>Aim</a:t>
            </a:r>
            <a:r>
              <a:rPr lang="en-TH" dirty="0"/>
              <a:t> “restoration of the organ perfusion”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9D3AE-FD81-2B0B-DEFA-8835BD8ADA0F}"/>
              </a:ext>
            </a:extLst>
          </p:cNvPr>
          <p:cNvSpPr txBox="1"/>
          <p:nvPr/>
        </p:nvSpPr>
        <p:spPr>
          <a:xfrm>
            <a:off x="7465954" y="2994875"/>
            <a:ext cx="480984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000" b="1" dirty="0">
                <a:solidFill>
                  <a:schemeClr val="bg1"/>
                </a:solidFill>
                <a:highlight>
                  <a:srgbClr val="4472C4"/>
                </a:highlight>
              </a:rPr>
              <a:t>Optimization</a:t>
            </a:r>
            <a:r>
              <a:rPr lang="en-TH" sz="2000" b="1" dirty="0"/>
              <a:t> </a:t>
            </a:r>
            <a:endParaRPr lang="en-TH" dirty="0"/>
          </a:p>
          <a:p>
            <a:r>
              <a:rPr lang="en-TH" dirty="0"/>
              <a:t>- </a:t>
            </a:r>
            <a:r>
              <a:rPr lang="en-TH" b="1" dirty="0"/>
              <a:t>Aim</a:t>
            </a:r>
            <a:r>
              <a:rPr lang="en-TH" dirty="0"/>
              <a:t> “avoid fluid overload with retain perfusion”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AFB51-45D8-C512-DB3A-10B644387C8A}"/>
              </a:ext>
            </a:extLst>
          </p:cNvPr>
          <p:cNvSpPr txBox="1"/>
          <p:nvPr/>
        </p:nvSpPr>
        <p:spPr>
          <a:xfrm>
            <a:off x="7465954" y="3745064"/>
            <a:ext cx="4371581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000" b="1" dirty="0">
                <a:solidFill>
                  <a:schemeClr val="bg1"/>
                </a:solidFill>
                <a:highlight>
                  <a:srgbClr val="4472C4"/>
                </a:highlight>
              </a:rPr>
              <a:t>Stabilization</a:t>
            </a:r>
          </a:p>
          <a:p>
            <a:r>
              <a:rPr lang="en-TH" b="1" dirty="0"/>
              <a:t>- </a:t>
            </a:r>
            <a:r>
              <a:rPr lang="en-US" u="sng" dirty="0"/>
              <a:t>Absence of shock</a:t>
            </a:r>
            <a:r>
              <a:rPr lang="en-TH" dirty="0"/>
              <a:t> </a:t>
            </a:r>
          </a:p>
          <a:p>
            <a:r>
              <a:rPr lang="en-TH" dirty="0"/>
              <a:t>- </a:t>
            </a:r>
            <a:r>
              <a:rPr lang="en-US" dirty="0"/>
              <a:t>“When to stop fluid therapy?”</a:t>
            </a:r>
            <a:endParaRPr lang="en-TH" dirty="0"/>
          </a:p>
          <a:p>
            <a:r>
              <a:rPr lang="en-TH" dirty="0"/>
              <a:t>- </a:t>
            </a:r>
            <a:r>
              <a:rPr lang="en-TH" b="1" dirty="0"/>
              <a:t>Aim</a:t>
            </a:r>
            <a:r>
              <a:rPr lang="en-TH" dirty="0"/>
              <a:t> “</a:t>
            </a:r>
            <a:r>
              <a:rPr lang="en-US" dirty="0"/>
              <a:t>maintenance and replacement fluids</a:t>
            </a:r>
            <a:r>
              <a:rPr lang="en-TH" dirty="0"/>
              <a:t>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B87980-D0CF-21B8-17D0-0724423B0927}"/>
              </a:ext>
            </a:extLst>
          </p:cNvPr>
          <p:cNvSpPr txBox="1"/>
          <p:nvPr/>
        </p:nvSpPr>
        <p:spPr>
          <a:xfrm>
            <a:off x="7484552" y="5152926"/>
            <a:ext cx="3610540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000" b="1" dirty="0">
                <a:solidFill>
                  <a:schemeClr val="bg1"/>
                </a:solidFill>
                <a:highlight>
                  <a:srgbClr val="4472C4"/>
                </a:highlight>
              </a:rPr>
              <a:t>Evacuation</a:t>
            </a:r>
          </a:p>
          <a:p>
            <a:r>
              <a:rPr lang="en-TH" b="1" dirty="0"/>
              <a:t>- </a:t>
            </a:r>
            <a:r>
              <a:rPr lang="en-US" u="sng" dirty="0"/>
              <a:t>Recovery from shock</a:t>
            </a:r>
          </a:p>
          <a:p>
            <a:r>
              <a:rPr lang="en-US" dirty="0"/>
              <a:t>- When to Start/Stop Fluid Removal?</a:t>
            </a:r>
            <a:endParaRPr lang="en-TH" dirty="0"/>
          </a:p>
          <a:p>
            <a:r>
              <a:rPr lang="en-TH" dirty="0"/>
              <a:t>- </a:t>
            </a:r>
            <a:r>
              <a:rPr lang="en-TH" b="1" dirty="0"/>
              <a:t>Aim</a:t>
            </a:r>
            <a:r>
              <a:rPr lang="en-TH" dirty="0"/>
              <a:t> “</a:t>
            </a:r>
            <a:r>
              <a:rPr lang="en-US" dirty="0"/>
              <a:t>directed fluid removal</a:t>
            </a:r>
            <a:r>
              <a:rPr lang="en-TH" dirty="0"/>
              <a:t>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BBD14B-B7B8-5892-55C8-A5DD1EB36371}"/>
              </a:ext>
            </a:extLst>
          </p:cNvPr>
          <p:cNvSpPr txBox="1"/>
          <p:nvPr/>
        </p:nvSpPr>
        <p:spPr>
          <a:xfrm>
            <a:off x="0" y="6384032"/>
            <a:ext cx="569246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baseline="30000" dirty="0"/>
              <a:t>1</a:t>
            </a:r>
            <a:r>
              <a:rPr lang="en-US" sz="1100" dirty="0"/>
              <a:t>Malbrain, M.L.N.G. et al. (2024). The 4-indications of Fluid Therapy: Resuscitation, Replacement, Maintenance and Nutrition Fluids, and Beyond. </a:t>
            </a:r>
            <a:endParaRPr lang="en-TH" sz="1100" dirty="0"/>
          </a:p>
        </p:txBody>
      </p:sp>
    </p:spTree>
    <p:extLst>
      <p:ext uri="{BB962C8B-B14F-4D97-AF65-F5344CB8AC3E}">
        <p14:creationId xmlns:p14="http://schemas.microsoft.com/office/powerpoint/2010/main" val="1324851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652" y="2587576"/>
            <a:ext cx="2108947" cy="1682848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ROSE concept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BBD14B-B7B8-5892-55C8-A5DD1EB36371}"/>
              </a:ext>
            </a:extLst>
          </p:cNvPr>
          <p:cNvSpPr txBox="1"/>
          <p:nvPr/>
        </p:nvSpPr>
        <p:spPr>
          <a:xfrm>
            <a:off x="9372600" y="6045478"/>
            <a:ext cx="28194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baseline="30000" dirty="0"/>
              <a:t>1</a:t>
            </a:r>
            <a:r>
              <a:rPr lang="en-US" sz="1100" dirty="0"/>
              <a:t>Malbrain, M.L.N.G. et al. (2024). The 4-indications of Fluid Therapy: Resuscitation, Replacement, Maintenance and Nutrition Fluids, and Beyond. </a:t>
            </a:r>
            <a:endParaRPr lang="en-TH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BB311F-59FD-5152-7782-863C5C63B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250" y="147419"/>
            <a:ext cx="6159500" cy="666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FC2658-14C4-34AA-8954-AC786DC802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41" t="7269" r="-3" b="89195"/>
          <a:stretch/>
        </p:blipFill>
        <p:spPr>
          <a:xfrm>
            <a:off x="3993775" y="624991"/>
            <a:ext cx="5181975" cy="23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241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BB311F-59FD-5152-7782-863C5C63BD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537" b="49169"/>
          <a:stretch/>
        </p:blipFill>
        <p:spPr>
          <a:xfrm>
            <a:off x="473727" y="646384"/>
            <a:ext cx="11244545" cy="13747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BF568B-904D-6578-1874-5B54660C1E1C}"/>
              </a:ext>
            </a:extLst>
          </p:cNvPr>
          <p:cNvSpPr txBox="1"/>
          <p:nvPr/>
        </p:nvSpPr>
        <p:spPr>
          <a:xfrm>
            <a:off x="360128" y="2451402"/>
            <a:ext cx="6626320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TH" sz="2000" b="1" dirty="0"/>
              <a:t>(EAFM) </a:t>
            </a:r>
            <a:r>
              <a:rPr lang="en-TH" dirty="0"/>
              <a:t>is the </a:t>
            </a:r>
            <a:r>
              <a:rPr lang="en-TH" b="1" dirty="0"/>
              <a:t>initial hemodynamic resuscitation</a:t>
            </a:r>
            <a:r>
              <a:rPr lang="en-TH" dirty="0"/>
              <a:t> of patients with septic shock  by administering adequate fluids during the first 6 h after the initiation of therapy. [</a:t>
            </a:r>
            <a:r>
              <a:rPr lang="en-US" u="sng" dirty="0"/>
              <a:t>U</a:t>
            </a:r>
            <a:r>
              <a:rPr lang="en-TH" u="sng" dirty="0"/>
              <a:t>p to 30 ml/hr in 1st 3 hr (</a:t>
            </a:r>
            <a:r>
              <a:rPr lang="en-TH" u="sng" dirty="0">
                <a:hlinkClick r:id="rId3" action="ppaction://hlinksldjump"/>
              </a:rPr>
              <a:t>SSC,2016</a:t>
            </a:r>
            <a:r>
              <a:rPr lang="en-TH" dirty="0"/>
              <a:t>)]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6D89F6-541D-2BD0-AD22-81F395B90F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41" t="7269" r="-3" b="89195"/>
          <a:stretch/>
        </p:blipFill>
        <p:spPr>
          <a:xfrm>
            <a:off x="2254624" y="216078"/>
            <a:ext cx="9463648" cy="4303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2133B6-DC50-A44E-26C4-8258098CDBED}"/>
              </a:ext>
            </a:extLst>
          </p:cNvPr>
          <p:cNvSpPr txBox="1"/>
          <p:nvPr/>
        </p:nvSpPr>
        <p:spPr>
          <a:xfrm>
            <a:off x="4108075" y="3731372"/>
            <a:ext cx="5197290" cy="6771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TH" sz="2000" b="1" dirty="0"/>
              <a:t>(LCFM) </a:t>
            </a:r>
            <a:r>
              <a:rPr lang="en-TH" dirty="0"/>
              <a:t>is defined as </a:t>
            </a:r>
            <a:r>
              <a:rPr lang="en-TH" b="1" dirty="0"/>
              <a:t>2 consecutive days of negative</a:t>
            </a:r>
            <a:r>
              <a:rPr lang="en-TH" b="1" baseline="30000" dirty="0"/>
              <a:t>2</a:t>
            </a:r>
            <a:r>
              <a:rPr lang="en-TH" dirty="0"/>
              <a:t> fluid balance within the first week of the ICU stay.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0A570B-C76D-CF62-5A6B-B18027C886D4}"/>
              </a:ext>
            </a:extLst>
          </p:cNvPr>
          <p:cNvSpPr txBox="1"/>
          <p:nvPr/>
        </p:nvSpPr>
        <p:spPr>
          <a:xfrm>
            <a:off x="6992470" y="4734288"/>
            <a:ext cx="4834217" cy="12311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TH" sz="2000" b="1" dirty="0"/>
              <a:t>(LGFR) </a:t>
            </a:r>
            <a:r>
              <a:rPr lang="en-TH" dirty="0"/>
              <a:t>is defined as </a:t>
            </a:r>
            <a:r>
              <a:rPr lang="en-TH" b="1" dirty="0"/>
              <a:t>active fluid removal</a:t>
            </a:r>
            <a:r>
              <a:rPr lang="en-TH" b="1" baseline="30000" dirty="0"/>
              <a:t>3</a:t>
            </a:r>
            <a:r>
              <a:rPr lang="en-TH" dirty="0"/>
              <a:t> with </a:t>
            </a:r>
            <a:r>
              <a:rPr lang="en-TH" dirty="0">
                <a:solidFill>
                  <a:schemeClr val="bg1"/>
                </a:solidFill>
                <a:highlight>
                  <a:srgbClr val="4472C4"/>
                </a:highlight>
              </a:rPr>
              <a:t>Diuretics</a:t>
            </a:r>
            <a:r>
              <a:rPr lang="en-TH" dirty="0"/>
              <a:t> or </a:t>
            </a:r>
            <a:r>
              <a:rPr lang="en-TH" dirty="0">
                <a:solidFill>
                  <a:schemeClr val="bg1"/>
                </a:solidFill>
                <a:highlight>
                  <a:srgbClr val="4472C4"/>
                </a:highlight>
              </a:rPr>
              <a:t>Renal replacement therapy</a:t>
            </a:r>
            <a:r>
              <a:rPr lang="en-TH" dirty="0"/>
              <a:t> with net ultrafiltration and started within the first week of ICU stay also referred to as de-resuscitation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B8269C-5B59-D500-DF51-4A09DDB21C0D}"/>
              </a:ext>
            </a:extLst>
          </p:cNvPr>
          <p:cNvSpPr txBox="1"/>
          <p:nvPr/>
        </p:nvSpPr>
        <p:spPr>
          <a:xfrm>
            <a:off x="360128" y="5965394"/>
            <a:ext cx="359106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200" b="1" baseline="30000" dirty="0"/>
              <a:t>2</a:t>
            </a:r>
            <a:r>
              <a:rPr lang="en-TH" sz="1100" dirty="0"/>
              <a:t>Murphy CV, Schramm GE, Doherty JA, Reichley RM, Gajic O, Afessa B, et al. The importance of fluid management in acute lung injury secondary to septic shock. Chest. 2009;136(1):102–9.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AD226B-3404-3741-D342-6B6B51ED34EE}"/>
              </a:ext>
            </a:extLst>
          </p:cNvPr>
          <p:cNvSpPr txBox="1"/>
          <p:nvPr/>
        </p:nvSpPr>
        <p:spPr>
          <a:xfrm>
            <a:off x="6723530" y="6134671"/>
            <a:ext cx="546847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200" b="1" baseline="30000" dirty="0"/>
              <a:t>3</a:t>
            </a:r>
            <a:r>
              <a:rPr lang="en-TH" sz="1100" dirty="0"/>
              <a:t>Malbrain ML, Marik PE, Witters I, Cordemans C, Kirkpatrick AW, Roberts DJ, et al. Fluid overload, de-resuscitation, and outcomes in critically ill or injured patients: a systematic review with suggestions for clinical practice. Anaesthesiol Intensive Ther. 2014;46(5):361–80.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EFF5EC5-61DB-C347-25F9-EE75F36C33D8}"/>
              </a:ext>
            </a:extLst>
          </p:cNvPr>
          <p:cNvCxnSpPr/>
          <p:nvPr/>
        </p:nvCxnSpPr>
        <p:spPr>
          <a:xfrm>
            <a:off x="3160059" y="1721224"/>
            <a:ext cx="0" cy="73017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201FACE-990C-260A-534C-0190C0F977E5}"/>
              </a:ext>
            </a:extLst>
          </p:cNvPr>
          <p:cNvCxnSpPr>
            <a:cxnSpLocks/>
          </p:cNvCxnSpPr>
          <p:nvPr/>
        </p:nvCxnSpPr>
        <p:spPr>
          <a:xfrm>
            <a:off x="7965145" y="1721224"/>
            <a:ext cx="0" cy="201014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C5C4F1-0032-EAF6-0F10-1652F7B37468}"/>
              </a:ext>
            </a:extLst>
          </p:cNvPr>
          <p:cNvCxnSpPr>
            <a:cxnSpLocks/>
          </p:cNvCxnSpPr>
          <p:nvPr/>
        </p:nvCxnSpPr>
        <p:spPr>
          <a:xfrm>
            <a:off x="10484227" y="1721224"/>
            <a:ext cx="0" cy="301306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731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E9F3C-DFC4-B8B0-8F70-616383CFB91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TH" sz="8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ESICM 2025 part 2</a:t>
            </a:r>
            <a:endParaRPr lang="en-TH" sz="8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73AF68-F4B3-0514-DF2D-A356A44B6979}"/>
              </a:ext>
            </a:extLst>
          </p:cNvPr>
          <p:cNvSpPr txBox="1"/>
          <p:nvPr/>
        </p:nvSpPr>
        <p:spPr>
          <a:xfrm>
            <a:off x="831850" y="4563487"/>
            <a:ext cx="6926695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TH" sz="40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The volumn of resuscitation fluid</a:t>
            </a:r>
            <a:endParaRPr lang="en-TH" sz="40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725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4602</TotalTime>
  <Words>3722</Words>
  <Application>Microsoft Macintosh PowerPoint</Application>
  <PresentationFormat>Widescreen</PresentationFormat>
  <Paragraphs>306</Paragraphs>
  <Slides>43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-apple-system</vt:lpstr>
      <vt:lpstr>Arial</vt:lpstr>
      <vt:lpstr>Calibri</vt:lpstr>
      <vt:lpstr>Calibri Light</vt:lpstr>
      <vt:lpstr>Cambria Math</vt:lpstr>
      <vt:lpstr>Google Sans</vt:lpstr>
      <vt:lpstr>Google Sans Text</vt:lpstr>
      <vt:lpstr>inherit</vt:lpstr>
      <vt:lpstr>Office Theme</vt:lpstr>
      <vt:lpstr>ESICM 2025 part 2 The volumn of resuscitation fluid + ROSE concept</vt:lpstr>
      <vt:lpstr>The Four (or Six) D’s</vt:lpstr>
      <vt:lpstr>The Four (or Six) D’s</vt:lpstr>
      <vt:lpstr>The Four (or Six) D’s</vt:lpstr>
      <vt:lpstr>The Four (or Six) D’s</vt:lpstr>
      <vt:lpstr>ROSE concept</vt:lpstr>
      <vt:lpstr>ROSE concept</vt:lpstr>
      <vt:lpstr>PowerPoint Presentation</vt:lpstr>
      <vt:lpstr>ESICM 2025 part 2</vt:lpstr>
      <vt:lpstr>ESICM 2025 part 2</vt:lpstr>
      <vt:lpstr>Sepsis – Q1</vt:lpstr>
      <vt:lpstr>Sepsis – Q1</vt:lpstr>
      <vt:lpstr>Sepsis – Q1</vt:lpstr>
      <vt:lpstr>Sepsis – Q1</vt:lpstr>
      <vt:lpstr>Sepsis – Q1</vt:lpstr>
      <vt:lpstr>Sepsis – Q1</vt:lpstr>
      <vt:lpstr>Sepsis – Q2</vt:lpstr>
      <vt:lpstr>Sepsis – Q2</vt:lpstr>
      <vt:lpstr>Sepsis – Q2</vt:lpstr>
      <vt:lpstr>Sepsis – Q3</vt:lpstr>
      <vt:lpstr>Sepsis – Q3</vt:lpstr>
      <vt:lpstr>Sepsis – Q3</vt:lpstr>
      <vt:lpstr>PowerPoint Presentation</vt:lpstr>
      <vt:lpstr>Sepsis – Q3</vt:lpstr>
      <vt:lpstr>Hemorrhagic shock – Q4 Penetrating trauma</vt:lpstr>
      <vt:lpstr>Hemorrhagic shock – Q4 Penetrating trauma</vt:lpstr>
      <vt:lpstr>Hemorrhagic shock – Q5 Blunt trauma</vt:lpstr>
      <vt:lpstr>Hemorrhagic shock – Q4-5 Penetrating and Blunt trauma with TBI</vt:lpstr>
      <vt:lpstr>Hemorrhagic shock – Q4-5 Penetrating and Blunt trauma with TBI</vt:lpstr>
      <vt:lpstr>Hemorrhagic shock – Q6 Non trauma</vt:lpstr>
      <vt:lpstr>Hemorrhagic shock – Q6 Non trauma</vt:lpstr>
      <vt:lpstr>Hemorrhagic shock – Q6 Non trauma</vt:lpstr>
      <vt:lpstr>Obstructive shock – Q7 Pulmonary embolism</vt:lpstr>
      <vt:lpstr>Obstructive shock – Q7 Pulmonary embolism</vt:lpstr>
      <vt:lpstr>Obstructive shock – Q8 Cardiac temponade</vt:lpstr>
      <vt:lpstr>Obstructive shock – Q8 Cardiac temponade</vt:lpstr>
      <vt:lpstr>Left sided cardiogenic shock – Q9</vt:lpstr>
      <vt:lpstr>Left sided cardiogenic shock – Q9</vt:lpstr>
      <vt:lpstr>Left sided cardiogenic shock – Q9</vt:lpstr>
      <vt:lpstr>ARDS – Q10</vt:lpstr>
      <vt:lpstr>ARDS – Q10</vt:lpstr>
      <vt:lpstr>ARDS – Q10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CPR review and MM</dc:title>
  <dc:creator>Nattawit keawkomoot</dc:creator>
  <cp:lastModifiedBy>Nattawit keawkomoot</cp:lastModifiedBy>
  <cp:revision>148</cp:revision>
  <dcterms:created xsi:type="dcterms:W3CDTF">2024-09-21T02:11:25Z</dcterms:created>
  <dcterms:modified xsi:type="dcterms:W3CDTF">2025-11-18T06:44:51Z</dcterms:modified>
</cp:coreProperties>
</file>